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22"/>
  </p:notesMasterIdLst>
  <p:sldIdLst>
    <p:sldId id="256" r:id="rId2"/>
    <p:sldId id="257" r:id="rId3"/>
    <p:sldId id="357" r:id="rId4"/>
    <p:sldId id="358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70" r:id="rId15"/>
    <p:sldId id="371" r:id="rId16"/>
    <p:sldId id="372" r:id="rId17"/>
    <p:sldId id="373" r:id="rId18"/>
    <p:sldId id="374" r:id="rId19"/>
    <p:sldId id="376" r:id="rId20"/>
    <p:sldId id="3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sman Adnan" initials="RA" lastIdx="2" clrIdx="0">
    <p:extLst>
      <p:ext uri="{19B8F6BF-5375-455C-9EA6-DF929625EA0E}">
        <p15:presenceInfo xmlns:p15="http://schemas.microsoft.com/office/powerpoint/2012/main" userId="436dc3064376ab0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20"/>
    <p:restoredTop sz="94699"/>
  </p:normalViewPr>
  <p:slideViewPr>
    <p:cSldViewPr snapToGrid="0" snapToObjects="1">
      <p:cViewPr varScale="1">
        <p:scale>
          <a:sx n="164" d="100"/>
          <a:sy n="164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theme" Target="theme/theme1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commentAuthors" Target="commentAuthor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notesMaster" Target="notesMasters/notesMaster1.xml" /><Relationship Id="rId27" Type="http://schemas.openxmlformats.org/officeDocument/2006/relationships/tableStyles" Target="tableStyles.xml" 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 /><Relationship Id="rId2" Type="http://schemas.openxmlformats.org/officeDocument/2006/relationships/image" Target="../media/image6.png" /><Relationship Id="rId1" Type="http://schemas.openxmlformats.org/officeDocument/2006/relationships/hyperlink" Target="http://yann.lecun.com/exdb/mnist/" TargetMode="External" /><Relationship Id="rId5" Type="http://schemas.openxmlformats.org/officeDocument/2006/relationships/image" Target="../media/image9.svg" /><Relationship Id="rId4" Type="http://schemas.openxmlformats.org/officeDocument/2006/relationships/image" Target="../media/image8.png" 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svg" /><Relationship Id="rId1" Type="http://schemas.openxmlformats.org/officeDocument/2006/relationships/image" Target="../media/image11.png" /><Relationship Id="rId6" Type="http://schemas.openxmlformats.org/officeDocument/2006/relationships/image" Target="../media/image16.svg" /><Relationship Id="rId5" Type="http://schemas.openxmlformats.org/officeDocument/2006/relationships/image" Target="../media/image15.png" /><Relationship Id="rId4" Type="http://schemas.openxmlformats.org/officeDocument/2006/relationships/image" Target="../media/image14.svg" 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svg" /><Relationship Id="rId1" Type="http://schemas.openxmlformats.org/officeDocument/2006/relationships/image" Target="../media/image6.png" /><Relationship Id="rId5" Type="http://schemas.openxmlformats.org/officeDocument/2006/relationships/hyperlink" Target="http://yann.lecun.com/exdb/mnist/" TargetMode="External" /><Relationship Id="rId4" Type="http://schemas.openxmlformats.org/officeDocument/2006/relationships/image" Target="../media/image9.svg" 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svg" /><Relationship Id="rId1" Type="http://schemas.openxmlformats.org/officeDocument/2006/relationships/image" Target="../media/image11.png" /><Relationship Id="rId6" Type="http://schemas.openxmlformats.org/officeDocument/2006/relationships/image" Target="../media/image16.svg" /><Relationship Id="rId5" Type="http://schemas.openxmlformats.org/officeDocument/2006/relationships/image" Target="../media/image15.png" /><Relationship Id="rId4" Type="http://schemas.openxmlformats.org/officeDocument/2006/relationships/image" Target="../media/image14.svg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57FAFF-8CC7-4D5B-AFA4-BBB9E376495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7D36B0F9-3C02-42B0-9D59-A4D90DBF02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Task</a:t>
          </a:r>
          <a:endParaRPr lang="en-US"/>
        </a:p>
      </dgm:t>
    </dgm:pt>
    <dgm:pt modelId="{D2BD1983-F58D-4AE1-8547-C6DBBB747B72}" type="parTrans" cxnId="{8CD08A96-3392-492F-A669-FFD31DB3CFF2}">
      <dgm:prSet/>
      <dgm:spPr/>
      <dgm:t>
        <a:bodyPr/>
        <a:lstStyle/>
        <a:p>
          <a:endParaRPr lang="en-US"/>
        </a:p>
      </dgm:t>
    </dgm:pt>
    <dgm:pt modelId="{7A56C8AE-BBE9-4897-8432-A896E0486BDB}" type="sibTrans" cxnId="{8CD08A96-3392-492F-A669-FFD31DB3CFF2}">
      <dgm:prSet/>
      <dgm:spPr/>
      <dgm:t>
        <a:bodyPr/>
        <a:lstStyle/>
        <a:p>
          <a:endParaRPr lang="en-US"/>
        </a:p>
      </dgm:t>
    </dgm:pt>
    <dgm:pt modelId="{7B9410EF-9991-4189-B25B-202E318AB5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Classify handwritten digits</a:t>
          </a:r>
        </a:p>
      </dgm:t>
    </dgm:pt>
    <dgm:pt modelId="{7CC79ACB-9DB8-4A7D-8155-8ECD46C01598}" type="parTrans" cxnId="{C5D94567-7DEE-46DE-81FB-C812AE3A4A9E}">
      <dgm:prSet/>
      <dgm:spPr/>
      <dgm:t>
        <a:bodyPr/>
        <a:lstStyle/>
        <a:p>
          <a:endParaRPr lang="en-US"/>
        </a:p>
      </dgm:t>
    </dgm:pt>
    <dgm:pt modelId="{AEC9057E-673A-4307-9E92-E2B4B1418358}" type="sibTrans" cxnId="{C5D94567-7DEE-46DE-81FB-C812AE3A4A9E}">
      <dgm:prSet/>
      <dgm:spPr/>
      <dgm:t>
        <a:bodyPr/>
        <a:lstStyle/>
        <a:p>
          <a:endParaRPr lang="en-US"/>
        </a:p>
      </dgm:t>
    </dgm:pt>
    <dgm:pt modelId="{CD7DE96F-65F1-4BF2-A789-87C69DE8B0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Build a machine that take x input and produce digit identity 0,..9.</a:t>
          </a:r>
        </a:p>
      </dgm:t>
    </dgm:pt>
    <dgm:pt modelId="{FC59E4F4-75CF-467F-9C9C-3E5BDE6BD34A}" type="parTrans" cxnId="{1EC1B81F-AF60-474A-B32C-A6E14B9AE879}">
      <dgm:prSet/>
      <dgm:spPr/>
      <dgm:t>
        <a:bodyPr/>
        <a:lstStyle/>
        <a:p>
          <a:endParaRPr lang="en-US"/>
        </a:p>
      </dgm:t>
    </dgm:pt>
    <dgm:pt modelId="{FF39F8B8-D173-40D4-9C06-5E48CAE43682}" type="sibTrans" cxnId="{1EC1B81F-AF60-474A-B32C-A6E14B9AE879}">
      <dgm:prSet/>
      <dgm:spPr/>
      <dgm:t>
        <a:bodyPr/>
        <a:lstStyle/>
        <a:p>
          <a:endParaRPr lang="en-US"/>
        </a:p>
      </dgm:t>
    </dgm:pt>
    <dgm:pt modelId="{1C656C42-2797-49A2-91CF-5FE476D68C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Dataset</a:t>
          </a:r>
          <a:endParaRPr lang="en-US"/>
        </a:p>
      </dgm:t>
    </dgm:pt>
    <dgm:pt modelId="{2A85687B-2B6C-4B68-9E79-E92D98953711}" type="parTrans" cxnId="{9422BD01-CBBF-4666-9405-6C9F888C361D}">
      <dgm:prSet/>
      <dgm:spPr/>
      <dgm:t>
        <a:bodyPr/>
        <a:lstStyle/>
        <a:p>
          <a:endParaRPr lang="en-US"/>
        </a:p>
      </dgm:t>
    </dgm:pt>
    <dgm:pt modelId="{D68842A0-CCEE-4938-839E-528DE2155B66}" type="sibTrans" cxnId="{9422BD01-CBBF-4666-9405-6C9F888C361D}">
      <dgm:prSet/>
      <dgm:spPr/>
      <dgm:t>
        <a:bodyPr/>
        <a:lstStyle/>
        <a:p>
          <a:endParaRPr lang="en-US"/>
        </a:p>
      </dgm:t>
    </dgm:pt>
    <dgm:pt modelId="{9A5751C9-162A-4FF8-836E-CAE29BB862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MNIST: </a:t>
          </a:r>
          <a:r>
            <a:rPr lang="en-US">
              <a:hlinkClick xmlns:r="http://schemas.openxmlformats.org/officeDocument/2006/relationships" r:id="rId1"/>
            </a:rPr>
            <a:t>http://yann.lecun.com/exdb/mnist/</a:t>
          </a:r>
          <a:r>
            <a:rPr lang="en-US"/>
            <a:t> </a:t>
          </a:r>
        </a:p>
      </dgm:t>
    </dgm:pt>
    <dgm:pt modelId="{7ECF0833-A697-439F-95F8-12535F0401B1}" type="parTrans" cxnId="{C4D179CB-F77F-4375-9171-178825FFB73F}">
      <dgm:prSet/>
      <dgm:spPr/>
      <dgm:t>
        <a:bodyPr/>
        <a:lstStyle/>
        <a:p>
          <a:endParaRPr lang="en-US"/>
        </a:p>
      </dgm:t>
    </dgm:pt>
    <dgm:pt modelId="{D5EB3778-617E-49F8-B2CA-FC0616958332}" type="sibTrans" cxnId="{C4D179CB-F77F-4375-9171-178825FFB73F}">
      <dgm:prSet/>
      <dgm:spPr/>
      <dgm:t>
        <a:bodyPr/>
        <a:lstStyle/>
        <a:p>
          <a:endParaRPr lang="en-US"/>
        </a:p>
      </dgm:t>
    </dgm:pt>
    <dgm:pt modelId="{9B39D67E-8390-4E4A-AED6-8F5BACA2568F}" type="pres">
      <dgm:prSet presAssocID="{8E57FAFF-8CC7-4D5B-AFA4-BBB9E376495D}" presName="root" presStyleCnt="0">
        <dgm:presLayoutVars>
          <dgm:dir/>
          <dgm:resizeHandles val="exact"/>
        </dgm:presLayoutVars>
      </dgm:prSet>
      <dgm:spPr/>
    </dgm:pt>
    <dgm:pt modelId="{21243CED-4C78-47BB-B086-C84923C8D85E}" type="pres">
      <dgm:prSet presAssocID="{7D36B0F9-3C02-42B0-9D59-A4D90DBF02F8}" presName="compNode" presStyleCnt="0"/>
      <dgm:spPr/>
    </dgm:pt>
    <dgm:pt modelId="{A3F91B3F-2197-422F-BBF2-B461D953F6A6}" type="pres">
      <dgm:prSet presAssocID="{7D36B0F9-3C02-42B0-9D59-A4D90DBF02F8}" presName="bgRect" presStyleLbl="bgShp" presStyleIdx="0" presStyleCnt="2"/>
      <dgm:spPr/>
    </dgm:pt>
    <dgm:pt modelId="{6BFC7022-5FA5-48B5-871D-4FDBE735BD32}" type="pres">
      <dgm:prSet presAssocID="{7D36B0F9-3C02-42B0-9D59-A4D90DBF02F8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DEF647D-5927-417A-A014-E9CE6706D4C9}" type="pres">
      <dgm:prSet presAssocID="{7D36B0F9-3C02-42B0-9D59-A4D90DBF02F8}" presName="spaceRect" presStyleCnt="0"/>
      <dgm:spPr/>
    </dgm:pt>
    <dgm:pt modelId="{9871114B-A040-4762-A8FA-26B8D450DCEF}" type="pres">
      <dgm:prSet presAssocID="{7D36B0F9-3C02-42B0-9D59-A4D90DBF02F8}" presName="parTx" presStyleLbl="revTx" presStyleIdx="0" presStyleCnt="4">
        <dgm:presLayoutVars>
          <dgm:chMax val="0"/>
          <dgm:chPref val="0"/>
        </dgm:presLayoutVars>
      </dgm:prSet>
      <dgm:spPr/>
    </dgm:pt>
    <dgm:pt modelId="{1CE885D3-E717-4867-B323-07734C19B0E8}" type="pres">
      <dgm:prSet presAssocID="{7D36B0F9-3C02-42B0-9D59-A4D90DBF02F8}" presName="desTx" presStyleLbl="revTx" presStyleIdx="1" presStyleCnt="4">
        <dgm:presLayoutVars/>
      </dgm:prSet>
      <dgm:spPr/>
    </dgm:pt>
    <dgm:pt modelId="{96331256-1B91-4A1F-A036-135DD9F40DCE}" type="pres">
      <dgm:prSet presAssocID="{7A56C8AE-BBE9-4897-8432-A896E0486BDB}" presName="sibTrans" presStyleCnt="0"/>
      <dgm:spPr/>
    </dgm:pt>
    <dgm:pt modelId="{7B6B25F6-8786-4F42-850C-6EAB33DEF6CE}" type="pres">
      <dgm:prSet presAssocID="{1C656C42-2797-49A2-91CF-5FE476D68C86}" presName="compNode" presStyleCnt="0"/>
      <dgm:spPr/>
    </dgm:pt>
    <dgm:pt modelId="{EAE64ABD-C484-4B95-9E57-70BA8C80F173}" type="pres">
      <dgm:prSet presAssocID="{1C656C42-2797-49A2-91CF-5FE476D68C86}" presName="bgRect" presStyleLbl="bgShp" presStyleIdx="1" presStyleCnt="2"/>
      <dgm:spPr/>
    </dgm:pt>
    <dgm:pt modelId="{8317EE9D-6E57-4700-9AE3-BAED1171C866}" type="pres">
      <dgm:prSet presAssocID="{1C656C42-2797-49A2-91CF-5FE476D68C86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0A72139-9FC7-4894-AC72-9E0BBFDA7BAE}" type="pres">
      <dgm:prSet presAssocID="{1C656C42-2797-49A2-91CF-5FE476D68C86}" presName="spaceRect" presStyleCnt="0"/>
      <dgm:spPr/>
    </dgm:pt>
    <dgm:pt modelId="{EDB77DC7-5D11-42F9-8485-B596A1E7FD49}" type="pres">
      <dgm:prSet presAssocID="{1C656C42-2797-49A2-91CF-5FE476D68C86}" presName="parTx" presStyleLbl="revTx" presStyleIdx="2" presStyleCnt="4">
        <dgm:presLayoutVars>
          <dgm:chMax val="0"/>
          <dgm:chPref val="0"/>
        </dgm:presLayoutVars>
      </dgm:prSet>
      <dgm:spPr/>
    </dgm:pt>
    <dgm:pt modelId="{11F3DE82-5C76-482A-847E-191B5A899354}" type="pres">
      <dgm:prSet presAssocID="{1C656C42-2797-49A2-91CF-5FE476D68C86}" presName="desTx" presStyleLbl="revTx" presStyleIdx="3" presStyleCnt="4">
        <dgm:presLayoutVars/>
      </dgm:prSet>
      <dgm:spPr/>
    </dgm:pt>
  </dgm:ptLst>
  <dgm:cxnLst>
    <dgm:cxn modelId="{9422BD01-CBBF-4666-9405-6C9F888C361D}" srcId="{8E57FAFF-8CC7-4D5B-AFA4-BBB9E376495D}" destId="{1C656C42-2797-49A2-91CF-5FE476D68C86}" srcOrd="1" destOrd="0" parTransId="{2A85687B-2B6C-4B68-9E79-E92D98953711}" sibTransId="{D68842A0-CCEE-4938-839E-528DE2155B66}"/>
    <dgm:cxn modelId="{1EC1B81F-AF60-474A-B32C-A6E14B9AE879}" srcId="{7D36B0F9-3C02-42B0-9D59-A4D90DBF02F8}" destId="{CD7DE96F-65F1-4BF2-A789-87C69DE8B023}" srcOrd="1" destOrd="0" parTransId="{FC59E4F4-75CF-467F-9C9C-3E5BDE6BD34A}" sibTransId="{FF39F8B8-D173-40D4-9C06-5E48CAE43682}"/>
    <dgm:cxn modelId="{9983D729-F30D-4540-9181-C83D6C5CBBF8}" type="presOf" srcId="{1C656C42-2797-49A2-91CF-5FE476D68C86}" destId="{EDB77DC7-5D11-42F9-8485-B596A1E7FD49}" srcOrd="0" destOrd="0" presId="urn:microsoft.com/office/officeart/2018/2/layout/IconVerticalSolidList"/>
    <dgm:cxn modelId="{C5D94567-7DEE-46DE-81FB-C812AE3A4A9E}" srcId="{7D36B0F9-3C02-42B0-9D59-A4D90DBF02F8}" destId="{7B9410EF-9991-4189-B25B-202E318AB5AB}" srcOrd="0" destOrd="0" parTransId="{7CC79ACB-9DB8-4A7D-8155-8ECD46C01598}" sibTransId="{AEC9057E-673A-4307-9E92-E2B4B1418358}"/>
    <dgm:cxn modelId="{862D9C86-B2C0-5744-8C8A-FB5BA33D671A}" type="presOf" srcId="{8E57FAFF-8CC7-4D5B-AFA4-BBB9E376495D}" destId="{9B39D67E-8390-4E4A-AED6-8F5BACA2568F}" srcOrd="0" destOrd="0" presId="urn:microsoft.com/office/officeart/2018/2/layout/IconVerticalSolidList"/>
    <dgm:cxn modelId="{8CD08A96-3392-492F-A669-FFD31DB3CFF2}" srcId="{8E57FAFF-8CC7-4D5B-AFA4-BBB9E376495D}" destId="{7D36B0F9-3C02-42B0-9D59-A4D90DBF02F8}" srcOrd="0" destOrd="0" parTransId="{D2BD1983-F58D-4AE1-8547-C6DBBB747B72}" sibTransId="{7A56C8AE-BBE9-4897-8432-A896E0486BDB}"/>
    <dgm:cxn modelId="{5BDE2AA8-A2BF-9F44-AB5F-1B7BB9BEE0AF}" type="presOf" srcId="{7B9410EF-9991-4189-B25B-202E318AB5AB}" destId="{1CE885D3-E717-4867-B323-07734C19B0E8}" srcOrd="0" destOrd="0" presId="urn:microsoft.com/office/officeart/2018/2/layout/IconVerticalSolidList"/>
    <dgm:cxn modelId="{590A04B3-BF77-8D46-9EBD-4A5CA508CC7C}" type="presOf" srcId="{9A5751C9-162A-4FF8-836E-CAE29BB86253}" destId="{11F3DE82-5C76-482A-847E-191B5A899354}" srcOrd="0" destOrd="0" presId="urn:microsoft.com/office/officeart/2018/2/layout/IconVerticalSolidList"/>
    <dgm:cxn modelId="{C4D179CB-F77F-4375-9171-178825FFB73F}" srcId="{1C656C42-2797-49A2-91CF-5FE476D68C86}" destId="{9A5751C9-162A-4FF8-836E-CAE29BB86253}" srcOrd="0" destOrd="0" parTransId="{7ECF0833-A697-439F-95F8-12535F0401B1}" sibTransId="{D5EB3778-617E-49F8-B2CA-FC0616958332}"/>
    <dgm:cxn modelId="{25BE89CB-0E9D-5545-B93D-01642A4F9BC3}" type="presOf" srcId="{CD7DE96F-65F1-4BF2-A789-87C69DE8B023}" destId="{1CE885D3-E717-4867-B323-07734C19B0E8}" srcOrd="0" destOrd="1" presId="urn:microsoft.com/office/officeart/2018/2/layout/IconVerticalSolidList"/>
    <dgm:cxn modelId="{60E0F7ED-2A3A-9B4D-8724-7037FD8C6C57}" type="presOf" srcId="{7D36B0F9-3C02-42B0-9D59-A4D90DBF02F8}" destId="{9871114B-A040-4762-A8FA-26B8D450DCEF}" srcOrd="0" destOrd="0" presId="urn:microsoft.com/office/officeart/2018/2/layout/IconVerticalSolidList"/>
    <dgm:cxn modelId="{6558649F-8E89-3646-90AB-E9AA26A15DCA}" type="presParOf" srcId="{9B39D67E-8390-4E4A-AED6-8F5BACA2568F}" destId="{21243CED-4C78-47BB-B086-C84923C8D85E}" srcOrd="0" destOrd="0" presId="urn:microsoft.com/office/officeart/2018/2/layout/IconVerticalSolidList"/>
    <dgm:cxn modelId="{AA0CC3D4-2B67-2840-9E87-F784AF3D1EFE}" type="presParOf" srcId="{21243CED-4C78-47BB-B086-C84923C8D85E}" destId="{A3F91B3F-2197-422F-BBF2-B461D953F6A6}" srcOrd="0" destOrd="0" presId="urn:microsoft.com/office/officeart/2018/2/layout/IconVerticalSolidList"/>
    <dgm:cxn modelId="{CE595E77-6441-6444-A4A1-CA3D9F2D0051}" type="presParOf" srcId="{21243CED-4C78-47BB-B086-C84923C8D85E}" destId="{6BFC7022-5FA5-48B5-871D-4FDBE735BD32}" srcOrd="1" destOrd="0" presId="urn:microsoft.com/office/officeart/2018/2/layout/IconVerticalSolidList"/>
    <dgm:cxn modelId="{D91A9D9E-AE17-C84D-ADAF-73C5801FBDDF}" type="presParOf" srcId="{21243CED-4C78-47BB-B086-C84923C8D85E}" destId="{5DEF647D-5927-417A-A014-E9CE6706D4C9}" srcOrd="2" destOrd="0" presId="urn:microsoft.com/office/officeart/2018/2/layout/IconVerticalSolidList"/>
    <dgm:cxn modelId="{6352B1E7-B3C7-5348-8A93-DE2F028AB8AB}" type="presParOf" srcId="{21243CED-4C78-47BB-B086-C84923C8D85E}" destId="{9871114B-A040-4762-A8FA-26B8D450DCEF}" srcOrd="3" destOrd="0" presId="urn:microsoft.com/office/officeart/2018/2/layout/IconVerticalSolidList"/>
    <dgm:cxn modelId="{9D30E4C2-83E4-E140-B2E4-78A80E3198FF}" type="presParOf" srcId="{21243CED-4C78-47BB-B086-C84923C8D85E}" destId="{1CE885D3-E717-4867-B323-07734C19B0E8}" srcOrd="4" destOrd="0" presId="urn:microsoft.com/office/officeart/2018/2/layout/IconVerticalSolidList"/>
    <dgm:cxn modelId="{34101A0A-D822-9E4C-9EAE-C9CD38CF6809}" type="presParOf" srcId="{9B39D67E-8390-4E4A-AED6-8F5BACA2568F}" destId="{96331256-1B91-4A1F-A036-135DD9F40DCE}" srcOrd="1" destOrd="0" presId="urn:microsoft.com/office/officeart/2018/2/layout/IconVerticalSolidList"/>
    <dgm:cxn modelId="{CDCEA1DC-2A61-BB4A-BC14-C32EEC31FADC}" type="presParOf" srcId="{9B39D67E-8390-4E4A-AED6-8F5BACA2568F}" destId="{7B6B25F6-8786-4F42-850C-6EAB33DEF6CE}" srcOrd="2" destOrd="0" presId="urn:microsoft.com/office/officeart/2018/2/layout/IconVerticalSolidList"/>
    <dgm:cxn modelId="{1B757E0F-F1BE-F646-BAC4-31D0A2629D0B}" type="presParOf" srcId="{7B6B25F6-8786-4F42-850C-6EAB33DEF6CE}" destId="{EAE64ABD-C484-4B95-9E57-70BA8C80F173}" srcOrd="0" destOrd="0" presId="urn:microsoft.com/office/officeart/2018/2/layout/IconVerticalSolidList"/>
    <dgm:cxn modelId="{F6475E17-FF72-DC45-B5E9-A5863D4C5996}" type="presParOf" srcId="{7B6B25F6-8786-4F42-850C-6EAB33DEF6CE}" destId="{8317EE9D-6E57-4700-9AE3-BAED1171C866}" srcOrd="1" destOrd="0" presId="urn:microsoft.com/office/officeart/2018/2/layout/IconVerticalSolidList"/>
    <dgm:cxn modelId="{025213A6-963F-3541-9D08-2A866D8FCCDC}" type="presParOf" srcId="{7B6B25F6-8786-4F42-850C-6EAB33DEF6CE}" destId="{E0A72139-9FC7-4894-AC72-9E0BBFDA7BAE}" srcOrd="2" destOrd="0" presId="urn:microsoft.com/office/officeart/2018/2/layout/IconVerticalSolidList"/>
    <dgm:cxn modelId="{24782D8C-0F31-4648-A521-5BEE13B427FC}" type="presParOf" srcId="{7B6B25F6-8786-4F42-850C-6EAB33DEF6CE}" destId="{EDB77DC7-5D11-42F9-8485-B596A1E7FD49}" srcOrd="3" destOrd="0" presId="urn:microsoft.com/office/officeart/2018/2/layout/IconVerticalSolidList"/>
    <dgm:cxn modelId="{21E749DF-A976-FC4C-9275-8EE3736661A2}" type="presParOf" srcId="{7B6B25F6-8786-4F42-850C-6EAB33DEF6CE}" destId="{11F3DE82-5C76-482A-847E-191B5A89935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F00633-8876-4989-B41C-620BECE8E70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2663C691-A2F3-4315-8D0F-A829F223843A}">
      <dgm:prSet/>
      <dgm:spPr/>
      <dgm:t>
        <a:bodyPr/>
        <a:lstStyle/>
        <a:p>
          <a:r>
            <a:rPr lang="en-US" b="1"/>
            <a:t>Supervised Learning</a:t>
          </a:r>
          <a:r>
            <a:rPr lang="en-US"/>
            <a:t>: Learning by labeled example</a:t>
          </a:r>
        </a:p>
      </dgm:t>
    </dgm:pt>
    <dgm:pt modelId="{5548F7F9-7055-4E50-BF18-5D08E7C0869A}" type="parTrans" cxnId="{93A89800-F899-4854-B395-9D074A4EC5BB}">
      <dgm:prSet/>
      <dgm:spPr/>
      <dgm:t>
        <a:bodyPr/>
        <a:lstStyle/>
        <a:p>
          <a:endParaRPr lang="en-US"/>
        </a:p>
      </dgm:t>
    </dgm:pt>
    <dgm:pt modelId="{92AD996A-AFDF-4C8E-8771-F3B3ADE79D60}" type="sibTrans" cxnId="{93A89800-F899-4854-B395-9D074A4EC5BB}">
      <dgm:prSet/>
      <dgm:spPr/>
      <dgm:t>
        <a:bodyPr/>
        <a:lstStyle/>
        <a:p>
          <a:endParaRPr lang="en-US"/>
        </a:p>
      </dgm:t>
    </dgm:pt>
    <dgm:pt modelId="{3511B411-3EC6-4189-BF62-B91F4FED8077}">
      <dgm:prSet/>
      <dgm:spPr/>
      <dgm:t>
        <a:bodyPr/>
        <a:lstStyle/>
        <a:p>
          <a:r>
            <a:rPr lang="en-US"/>
            <a:t>E.g. An email spam detector</a:t>
          </a:r>
        </a:p>
      </dgm:t>
    </dgm:pt>
    <dgm:pt modelId="{7B7C7D57-0F61-4270-ACEA-9B1E5C2A1B45}" type="parTrans" cxnId="{8553CC2B-3990-4BA9-9EF3-F931913BBD5B}">
      <dgm:prSet/>
      <dgm:spPr/>
      <dgm:t>
        <a:bodyPr/>
        <a:lstStyle/>
        <a:p>
          <a:endParaRPr lang="en-US"/>
        </a:p>
      </dgm:t>
    </dgm:pt>
    <dgm:pt modelId="{B286D0AD-5B4B-494B-97E3-E8C018A3A97C}" type="sibTrans" cxnId="{8553CC2B-3990-4BA9-9EF3-F931913BBD5B}">
      <dgm:prSet/>
      <dgm:spPr/>
      <dgm:t>
        <a:bodyPr/>
        <a:lstStyle/>
        <a:p>
          <a:endParaRPr lang="en-US"/>
        </a:p>
      </dgm:t>
    </dgm:pt>
    <dgm:pt modelId="{6AE811AF-290C-4601-A42C-0A0DEBE67F2C}">
      <dgm:prSet/>
      <dgm:spPr/>
      <dgm:t>
        <a:bodyPr/>
        <a:lstStyle/>
        <a:p>
          <a:r>
            <a:rPr lang="en-US"/>
            <a:t>We have (</a:t>
          </a:r>
          <a:r>
            <a:rPr lang="en-US" b="1"/>
            <a:t>input</a:t>
          </a:r>
          <a:r>
            <a:rPr lang="en-US"/>
            <a:t>, </a:t>
          </a:r>
          <a:r>
            <a:rPr lang="en-US" b="1"/>
            <a:t>correct output</a:t>
          </a:r>
          <a:r>
            <a:rPr lang="en-US"/>
            <a:t>), and we can predict (</a:t>
          </a:r>
          <a:r>
            <a:rPr lang="en-US" b="1"/>
            <a:t>new input</a:t>
          </a:r>
          <a:r>
            <a:rPr lang="en-US"/>
            <a:t>, </a:t>
          </a:r>
          <a:r>
            <a:rPr lang="en-US" b="1"/>
            <a:t>predicted output</a:t>
          </a:r>
          <a:r>
            <a:rPr lang="en-US"/>
            <a:t>)</a:t>
          </a:r>
        </a:p>
      </dgm:t>
    </dgm:pt>
    <dgm:pt modelId="{F99B2F6D-4C40-4705-B261-1A43DDCBCCE0}" type="parTrans" cxnId="{C48579B4-753E-45CC-AFEC-25EF891675E0}">
      <dgm:prSet/>
      <dgm:spPr/>
      <dgm:t>
        <a:bodyPr/>
        <a:lstStyle/>
        <a:p>
          <a:endParaRPr lang="en-US"/>
        </a:p>
      </dgm:t>
    </dgm:pt>
    <dgm:pt modelId="{0D007B74-5AF9-450A-983E-613D3F9BC19D}" type="sibTrans" cxnId="{C48579B4-753E-45CC-AFEC-25EF891675E0}">
      <dgm:prSet/>
      <dgm:spPr/>
      <dgm:t>
        <a:bodyPr/>
        <a:lstStyle/>
        <a:p>
          <a:endParaRPr lang="en-US"/>
        </a:p>
      </dgm:t>
    </dgm:pt>
    <dgm:pt modelId="{E613E254-668C-4DD9-93A8-928CA409BD58}">
      <dgm:prSet/>
      <dgm:spPr/>
      <dgm:t>
        <a:bodyPr/>
        <a:lstStyle/>
        <a:p>
          <a:r>
            <a:rPr lang="en-US"/>
            <a:t>Amazingly effective if you have lots of data</a:t>
          </a:r>
        </a:p>
      </dgm:t>
    </dgm:pt>
    <dgm:pt modelId="{6C6FB476-079F-49F3-A112-88A5963FC285}" type="parTrans" cxnId="{99FD8E3A-40EF-4644-9DC3-1B4C1F819F97}">
      <dgm:prSet/>
      <dgm:spPr/>
      <dgm:t>
        <a:bodyPr/>
        <a:lstStyle/>
        <a:p>
          <a:endParaRPr lang="en-US"/>
        </a:p>
      </dgm:t>
    </dgm:pt>
    <dgm:pt modelId="{2EACBE6A-410A-47C0-8E59-A680B4F02160}" type="sibTrans" cxnId="{99FD8E3A-40EF-4644-9DC3-1B4C1F819F97}">
      <dgm:prSet/>
      <dgm:spPr/>
      <dgm:t>
        <a:bodyPr/>
        <a:lstStyle/>
        <a:p>
          <a:endParaRPr lang="en-US"/>
        </a:p>
      </dgm:t>
    </dgm:pt>
    <dgm:pt modelId="{5588A8D7-83BC-4C23-9E9B-892352B5D6F3}">
      <dgm:prSet/>
      <dgm:spPr/>
      <dgm:t>
        <a:bodyPr/>
        <a:lstStyle/>
        <a:p>
          <a:r>
            <a:rPr lang="en-US" b="1"/>
            <a:t>Unsupervised Learning</a:t>
          </a:r>
          <a:r>
            <a:rPr lang="en-US"/>
            <a:t>: Discovering Patterns</a:t>
          </a:r>
        </a:p>
      </dgm:t>
    </dgm:pt>
    <dgm:pt modelId="{2B2E53A1-EF73-44EF-9D44-32C28E48A7B6}" type="parTrans" cxnId="{11EF109F-7A98-4589-ACBC-DBDC4E2FB508}">
      <dgm:prSet/>
      <dgm:spPr/>
      <dgm:t>
        <a:bodyPr/>
        <a:lstStyle/>
        <a:p>
          <a:endParaRPr lang="en-US"/>
        </a:p>
      </dgm:t>
    </dgm:pt>
    <dgm:pt modelId="{AB45AB16-B309-4A03-8EC7-027167CF02B1}" type="sibTrans" cxnId="{11EF109F-7A98-4589-ACBC-DBDC4E2FB508}">
      <dgm:prSet/>
      <dgm:spPr/>
      <dgm:t>
        <a:bodyPr/>
        <a:lstStyle/>
        <a:p>
          <a:endParaRPr lang="en-US"/>
        </a:p>
      </dgm:t>
    </dgm:pt>
    <dgm:pt modelId="{B9D6B557-EF86-4E82-BFE7-CEA1783A2DFC}">
      <dgm:prSet/>
      <dgm:spPr/>
      <dgm:t>
        <a:bodyPr/>
        <a:lstStyle/>
        <a:p>
          <a:r>
            <a:rPr lang="en-US"/>
            <a:t>E.g. Data clustering</a:t>
          </a:r>
        </a:p>
      </dgm:t>
    </dgm:pt>
    <dgm:pt modelId="{B5F65791-2504-44BC-9E1F-24E5C90FCC48}" type="parTrans" cxnId="{0A0725A6-E0D0-4141-8461-013B3A40E931}">
      <dgm:prSet/>
      <dgm:spPr/>
      <dgm:t>
        <a:bodyPr/>
        <a:lstStyle/>
        <a:p>
          <a:endParaRPr lang="en-US"/>
        </a:p>
      </dgm:t>
    </dgm:pt>
    <dgm:pt modelId="{921FC8C5-219C-46EA-9E28-8DEC0BBF55E2}" type="sibTrans" cxnId="{0A0725A6-E0D0-4141-8461-013B3A40E931}">
      <dgm:prSet/>
      <dgm:spPr/>
      <dgm:t>
        <a:bodyPr/>
        <a:lstStyle/>
        <a:p>
          <a:endParaRPr lang="en-US"/>
        </a:p>
      </dgm:t>
    </dgm:pt>
    <dgm:pt modelId="{7865B13C-E88C-4C2B-BEA4-A44AE327CBCF}">
      <dgm:prSet/>
      <dgm:spPr/>
      <dgm:t>
        <a:bodyPr/>
        <a:lstStyle/>
        <a:p>
          <a:r>
            <a:rPr lang="en-US"/>
            <a:t>Instead of (</a:t>
          </a:r>
          <a:r>
            <a:rPr lang="en-US" b="1"/>
            <a:t>input</a:t>
          </a:r>
          <a:r>
            <a:rPr lang="en-US"/>
            <a:t>, </a:t>
          </a:r>
          <a:r>
            <a:rPr lang="en-US" b="1"/>
            <a:t>correct output</a:t>
          </a:r>
          <a:r>
            <a:rPr lang="en-US"/>
            <a:t>), we get (</a:t>
          </a:r>
          <a:r>
            <a:rPr lang="en-US" b="1"/>
            <a:t>input, ?</a:t>
          </a:r>
          <a:r>
            <a:rPr lang="en-US"/>
            <a:t>)</a:t>
          </a:r>
        </a:p>
      </dgm:t>
    </dgm:pt>
    <dgm:pt modelId="{59951623-A0BB-48AF-9B6D-D4AD8F9646BF}" type="parTrans" cxnId="{82FA6224-20B2-45E9-95D5-0DC9FDA89F7C}">
      <dgm:prSet/>
      <dgm:spPr/>
      <dgm:t>
        <a:bodyPr/>
        <a:lstStyle/>
        <a:p>
          <a:endParaRPr lang="en-US"/>
        </a:p>
      </dgm:t>
    </dgm:pt>
    <dgm:pt modelId="{5159EA50-6A24-4ADB-A9AE-17844557E000}" type="sibTrans" cxnId="{82FA6224-20B2-45E9-95D5-0DC9FDA89F7C}">
      <dgm:prSet/>
      <dgm:spPr/>
      <dgm:t>
        <a:bodyPr/>
        <a:lstStyle/>
        <a:p>
          <a:endParaRPr lang="en-US"/>
        </a:p>
      </dgm:t>
    </dgm:pt>
    <dgm:pt modelId="{6165A628-34D4-4C40-944C-9A69F7A58480}">
      <dgm:prSet/>
      <dgm:spPr/>
      <dgm:t>
        <a:bodyPr/>
        <a:lstStyle/>
        <a:p>
          <a:r>
            <a:rPr lang="en-US"/>
            <a:t>Difficult in practices but useful if we lack labeled data</a:t>
          </a:r>
        </a:p>
      </dgm:t>
    </dgm:pt>
    <dgm:pt modelId="{64CFBB74-75F4-4EC9-ABB5-97E8D4FBC9D6}" type="parTrans" cxnId="{3F7B1A32-F7EB-4B18-A805-87258250E96D}">
      <dgm:prSet/>
      <dgm:spPr/>
      <dgm:t>
        <a:bodyPr/>
        <a:lstStyle/>
        <a:p>
          <a:endParaRPr lang="en-US"/>
        </a:p>
      </dgm:t>
    </dgm:pt>
    <dgm:pt modelId="{7A6664E0-7245-4DE3-A6E8-41F19C07B0A7}" type="sibTrans" cxnId="{3F7B1A32-F7EB-4B18-A805-87258250E96D}">
      <dgm:prSet/>
      <dgm:spPr/>
      <dgm:t>
        <a:bodyPr/>
        <a:lstStyle/>
        <a:p>
          <a:endParaRPr lang="en-US"/>
        </a:p>
      </dgm:t>
    </dgm:pt>
    <dgm:pt modelId="{C30B3B7E-4D23-4254-A28F-628FCA573B45}">
      <dgm:prSet/>
      <dgm:spPr/>
      <dgm:t>
        <a:bodyPr/>
        <a:lstStyle/>
        <a:p>
          <a:r>
            <a:rPr lang="en-US" b="1"/>
            <a:t>Reinforcement Learning</a:t>
          </a:r>
          <a:r>
            <a:rPr lang="en-US"/>
            <a:t>: Feedback &amp; Error</a:t>
          </a:r>
        </a:p>
      </dgm:t>
    </dgm:pt>
    <dgm:pt modelId="{3EC7D7CB-970D-4AA1-835A-195592BBE201}" type="parTrans" cxnId="{802C2812-AF66-43B4-AC85-9739D75E7658}">
      <dgm:prSet/>
      <dgm:spPr/>
      <dgm:t>
        <a:bodyPr/>
        <a:lstStyle/>
        <a:p>
          <a:endParaRPr lang="en-US"/>
        </a:p>
      </dgm:t>
    </dgm:pt>
    <dgm:pt modelId="{E5E9F381-302A-4FB0-B4E1-4CEFFF93096E}" type="sibTrans" cxnId="{802C2812-AF66-43B4-AC85-9739D75E7658}">
      <dgm:prSet/>
      <dgm:spPr/>
      <dgm:t>
        <a:bodyPr/>
        <a:lstStyle/>
        <a:p>
          <a:endParaRPr lang="en-US"/>
        </a:p>
      </dgm:t>
    </dgm:pt>
    <dgm:pt modelId="{AF1883D6-C58A-4403-A46A-DBE9A6B9BC85}">
      <dgm:prSet/>
      <dgm:spPr/>
      <dgm:t>
        <a:bodyPr/>
        <a:lstStyle/>
        <a:p>
          <a:r>
            <a:rPr lang="en-US"/>
            <a:t>E.g. Learning to play chess</a:t>
          </a:r>
        </a:p>
      </dgm:t>
    </dgm:pt>
    <dgm:pt modelId="{D0635419-5646-4F0A-ACD5-A963D9BBA90E}" type="parTrans" cxnId="{5964E5A2-CBB2-41F8-BF8C-C2AF123CEEE2}">
      <dgm:prSet/>
      <dgm:spPr/>
      <dgm:t>
        <a:bodyPr/>
        <a:lstStyle/>
        <a:p>
          <a:endParaRPr lang="en-US"/>
        </a:p>
      </dgm:t>
    </dgm:pt>
    <dgm:pt modelId="{44E4DC0F-7B28-4484-A44B-D79E5EFE2B9C}" type="sibTrans" cxnId="{5964E5A2-CBB2-41F8-BF8C-C2AF123CEEE2}">
      <dgm:prSet/>
      <dgm:spPr/>
      <dgm:t>
        <a:bodyPr/>
        <a:lstStyle/>
        <a:p>
          <a:endParaRPr lang="en-US"/>
        </a:p>
      </dgm:t>
    </dgm:pt>
    <dgm:pt modelId="{6D242CFF-F9E0-4143-9677-B199EDF3FE51}">
      <dgm:prSet/>
      <dgm:spPr/>
      <dgm:t>
        <a:bodyPr/>
        <a:lstStyle/>
        <a:p>
          <a:r>
            <a:rPr lang="en-US"/>
            <a:t>Instead of (</a:t>
          </a:r>
          <a:r>
            <a:rPr lang="en-US" b="1"/>
            <a:t>input</a:t>
          </a:r>
          <a:r>
            <a:rPr lang="en-US"/>
            <a:t>, </a:t>
          </a:r>
          <a:r>
            <a:rPr lang="en-US" b="1"/>
            <a:t>correct output</a:t>
          </a:r>
          <a:r>
            <a:rPr lang="en-US"/>
            <a:t>), we get (</a:t>
          </a:r>
          <a:r>
            <a:rPr lang="en-US" b="1"/>
            <a:t>input</a:t>
          </a:r>
          <a:r>
            <a:rPr lang="en-US"/>
            <a:t>, </a:t>
          </a:r>
          <a:r>
            <a:rPr lang="en-US" b="1"/>
            <a:t>only some output</a:t>
          </a:r>
          <a:r>
            <a:rPr lang="en-US"/>
            <a:t>, </a:t>
          </a:r>
          <a:r>
            <a:rPr lang="en-US" b="1"/>
            <a:t>grade of this output</a:t>
          </a:r>
          <a:r>
            <a:rPr lang="en-US"/>
            <a:t>)</a:t>
          </a:r>
        </a:p>
      </dgm:t>
    </dgm:pt>
    <dgm:pt modelId="{E90DC392-B46F-4124-9CB4-21B05A5361E3}" type="parTrans" cxnId="{47517679-0481-4646-9D60-94574523084B}">
      <dgm:prSet/>
      <dgm:spPr/>
      <dgm:t>
        <a:bodyPr/>
        <a:lstStyle/>
        <a:p>
          <a:endParaRPr lang="en-US"/>
        </a:p>
      </dgm:t>
    </dgm:pt>
    <dgm:pt modelId="{6E4506AF-AFE1-4EFD-908D-4E797D76BC04}" type="sibTrans" cxnId="{47517679-0481-4646-9D60-94574523084B}">
      <dgm:prSet/>
      <dgm:spPr/>
      <dgm:t>
        <a:bodyPr/>
        <a:lstStyle/>
        <a:p>
          <a:endParaRPr lang="en-US"/>
        </a:p>
      </dgm:t>
    </dgm:pt>
    <dgm:pt modelId="{58F3E458-56A5-4BE3-AA9C-AE8762999806}">
      <dgm:prSet/>
      <dgm:spPr/>
      <dgm:t>
        <a:bodyPr/>
        <a:lstStyle/>
        <a:p>
          <a:r>
            <a:rPr lang="en-US"/>
            <a:t>Works well in some domains, becoming more important</a:t>
          </a:r>
        </a:p>
      </dgm:t>
    </dgm:pt>
    <dgm:pt modelId="{00597748-9815-4D30-9CA3-1FB5ED56CA4E}" type="parTrans" cxnId="{BF21D3D8-0B99-40DF-B5BC-7620D50870A5}">
      <dgm:prSet/>
      <dgm:spPr/>
      <dgm:t>
        <a:bodyPr/>
        <a:lstStyle/>
        <a:p>
          <a:endParaRPr lang="en-US"/>
        </a:p>
      </dgm:t>
    </dgm:pt>
    <dgm:pt modelId="{3532FDFF-0B2D-42F5-B1ED-794C683EDA8C}" type="sibTrans" cxnId="{BF21D3D8-0B99-40DF-B5BC-7620D50870A5}">
      <dgm:prSet/>
      <dgm:spPr/>
      <dgm:t>
        <a:bodyPr/>
        <a:lstStyle/>
        <a:p>
          <a:endParaRPr lang="en-US"/>
        </a:p>
      </dgm:t>
    </dgm:pt>
    <dgm:pt modelId="{91F2A22E-5376-4B4F-ADE6-38DD363953FA}" type="pres">
      <dgm:prSet presAssocID="{BBF00633-8876-4989-B41C-620BECE8E706}" presName="root" presStyleCnt="0">
        <dgm:presLayoutVars>
          <dgm:dir/>
          <dgm:resizeHandles val="exact"/>
        </dgm:presLayoutVars>
      </dgm:prSet>
      <dgm:spPr/>
    </dgm:pt>
    <dgm:pt modelId="{14C6D67A-81EC-43AC-B67F-0D21BC6F2AAB}" type="pres">
      <dgm:prSet presAssocID="{2663C691-A2F3-4315-8D0F-A829F223843A}" presName="compNode" presStyleCnt="0"/>
      <dgm:spPr/>
    </dgm:pt>
    <dgm:pt modelId="{A48A657F-E326-42D8-9E2B-978623FA435A}" type="pres">
      <dgm:prSet presAssocID="{2663C691-A2F3-4315-8D0F-A829F223843A}" presName="bgRect" presStyleLbl="bgShp" presStyleIdx="0" presStyleCnt="3"/>
      <dgm:spPr/>
    </dgm:pt>
    <dgm:pt modelId="{BC3B20F4-564B-4543-A882-46F9BCB2227B}" type="pres">
      <dgm:prSet presAssocID="{2663C691-A2F3-4315-8D0F-A829F22384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A35A3AAC-BBF2-4598-B867-EF98F0A3DB76}" type="pres">
      <dgm:prSet presAssocID="{2663C691-A2F3-4315-8D0F-A829F223843A}" presName="spaceRect" presStyleCnt="0"/>
      <dgm:spPr/>
    </dgm:pt>
    <dgm:pt modelId="{F3E0C7F4-EE85-411F-A169-93045EFD634F}" type="pres">
      <dgm:prSet presAssocID="{2663C691-A2F3-4315-8D0F-A829F223843A}" presName="parTx" presStyleLbl="revTx" presStyleIdx="0" presStyleCnt="6">
        <dgm:presLayoutVars>
          <dgm:chMax val="0"/>
          <dgm:chPref val="0"/>
        </dgm:presLayoutVars>
      </dgm:prSet>
      <dgm:spPr/>
    </dgm:pt>
    <dgm:pt modelId="{EA0EC9CC-677E-4291-A238-E17F3CC151C6}" type="pres">
      <dgm:prSet presAssocID="{2663C691-A2F3-4315-8D0F-A829F223843A}" presName="desTx" presStyleLbl="revTx" presStyleIdx="1" presStyleCnt="6">
        <dgm:presLayoutVars/>
      </dgm:prSet>
      <dgm:spPr/>
    </dgm:pt>
    <dgm:pt modelId="{FFF84588-D466-43A8-B499-602F0FC69360}" type="pres">
      <dgm:prSet presAssocID="{92AD996A-AFDF-4C8E-8771-F3B3ADE79D60}" presName="sibTrans" presStyleCnt="0"/>
      <dgm:spPr/>
    </dgm:pt>
    <dgm:pt modelId="{6D598817-3347-4591-9258-B0BDB78C97F9}" type="pres">
      <dgm:prSet presAssocID="{5588A8D7-83BC-4C23-9E9B-892352B5D6F3}" presName="compNode" presStyleCnt="0"/>
      <dgm:spPr/>
    </dgm:pt>
    <dgm:pt modelId="{9FC81393-E15D-4E08-A84F-A9D7A088D5C0}" type="pres">
      <dgm:prSet presAssocID="{5588A8D7-83BC-4C23-9E9B-892352B5D6F3}" presName="bgRect" presStyleLbl="bgShp" presStyleIdx="1" presStyleCnt="3"/>
      <dgm:spPr/>
    </dgm:pt>
    <dgm:pt modelId="{E3F4B8AF-ABB3-45E9-B250-14B0D893E664}" type="pres">
      <dgm:prSet presAssocID="{5588A8D7-83BC-4C23-9E9B-892352B5D6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2929DC58-E089-403B-9027-D90C82662C37}" type="pres">
      <dgm:prSet presAssocID="{5588A8D7-83BC-4C23-9E9B-892352B5D6F3}" presName="spaceRect" presStyleCnt="0"/>
      <dgm:spPr/>
    </dgm:pt>
    <dgm:pt modelId="{348D77D7-829A-48D1-A5F4-F583618AC174}" type="pres">
      <dgm:prSet presAssocID="{5588A8D7-83BC-4C23-9E9B-892352B5D6F3}" presName="parTx" presStyleLbl="revTx" presStyleIdx="2" presStyleCnt="6">
        <dgm:presLayoutVars>
          <dgm:chMax val="0"/>
          <dgm:chPref val="0"/>
        </dgm:presLayoutVars>
      </dgm:prSet>
      <dgm:spPr/>
    </dgm:pt>
    <dgm:pt modelId="{5FF7CDA2-1136-417C-A031-BAFF01C36458}" type="pres">
      <dgm:prSet presAssocID="{5588A8D7-83BC-4C23-9E9B-892352B5D6F3}" presName="desTx" presStyleLbl="revTx" presStyleIdx="3" presStyleCnt="6">
        <dgm:presLayoutVars/>
      </dgm:prSet>
      <dgm:spPr/>
    </dgm:pt>
    <dgm:pt modelId="{97DAFC42-3F32-4170-A584-0072D7A24964}" type="pres">
      <dgm:prSet presAssocID="{AB45AB16-B309-4A03-8EC7-027167CF02B1}" presName="sibTrans" presStyleCnt="0"/>
      <dgm:spPr/>
    </dgm:pt>
    <dgm:pt modelId="{B92AF63A-7DE8-4F41-8B0B-AD3D79F41246}" type="pres">
      <dgm:prSet presAssocID="{C30B3B7E-4D23-4254-A28F-628FCA573B45}" presName="compNode" presStyleCnt="0"/>
      <dgm:spPr/>
    </dgm:pt>
    <dgm:pt modelId="{D135AE94-D7F9-46C7-BECA-C4C2C4A2E7D6}" type="pres">
      <dgm:prSet presAssocID="{C30B3B7E-4D23-4254-A28F-628FCA573B45}" presName="bgRect" presStyleLbl="bgShp" presStyleIdx="2" presStyleCnt="3"/>
      <dgm:spPr/>
    </dgm:pt>
    <dgm:pt modelId="{CF7BD4AF-7664-4078-9986-6BDBAF355D46}" type="pres">
      <dgm:prSet presAssocID="{C30B3B7E-4D23-4254-A28F-628FCA573B4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400AEE1A-4273-4E14-9746-516FF4C55B28}" type="pres">
      <dgm:prSet presAssocID="{C30B3B7E-4D23-4254-A28F-628FCA573B45}" presName="spaceRect" presStyleCnt="0"/>
      <dgm:spPr/>
    </dgm:pt>
    <dgm:pt modelId="{0A0787DE-68A6-4609-9426-A95855BE007C}" type="pres">
      <dgm:prSet presAssocID="{C30B3B7E-4D23-4254-A28F-628FCA573B45}" presName="parTx" presStyleLbl="revTx" presStyleIdx="4" presStyleCnt="6">
        <dgm:presLayoutVars>
          <dgm:chMax val="0"/>
          <dgm:chPref val="0"/>
        </dgm:presLayoutVars>
      </dgm:prSet>
      <dgm:spPr/>
    </dgm:pt>
    <dgm:pt modelId="{30296B2E-11D3-43F9-8910-4CAD9FFFA116}" type="pres">
      <dgm:prSet presAssocID="{C30B3B7E-4D23-4254-A28F-628FCA573B45}" presName="desTx" presStyleLbl="revTx" presStyleIdx="5" presStyleCnt="6">
        <dgm:presLayoutVars/>
      </dgm:prSet>
      <dgm:spPr/>
    </dgm:pt>
  </dgm:ptLst>
  <dgm:cxnLst>
    <dgm:cxn modelId="{93A89800-F899-4854-B395-9D074A4EC5BB}" srcId="{BBF00633-8876-4989-B41C-620BECE8E706}" destId="{2663C691-A2F3-4315-8D0F-A829F223843A}" srcOrd="0" destOrd="0" parTransId="{5548F7F9-7055-4E50-BF18-5D08E7C0869A}" sibTransId="{92AD996A-AFDF-4C8E-8771-F3B3ADE79D60}"/>
    <dgm:cxn modelId="{9F24620D-ACB8-4A90-AC83-A3941FDCF667}" type="presOf" srcId="{C30B3B7E-4D23-4254-A28F-628FCA573B45}" destId="{0A0787DE-68A6-4609-9426-A95855BE007C}" srcOrd="0" destOrd="0" presId="urn:microsoft.com/office/officeart/2018/2/layout/IconVerticalSolidList"/>
    <dgm:cxn modelId="{802C2812-AF66-43B4-AC85-9739D75E7658}" srcId="{BBF00633-8876-4989-B41C-620BECE8E706}" destId="{C30B3B7E-4D23-4254-A28F-628FCA573B45}" srcOrd="2" destOrd="0" parTransId="{3EC7D7CB-970D-4AA1-835A-195592BBE201}" sibTransId="{E5E9F381-302A-4FB0-B4E1-4CEFFF93096E}"/>
    <dgm:cxn modelId="{4C398015-D3F8-4C84-9895-055DED8F3E47}" type="presOf" srcId="{BBF00633-8876-4989-B41C-620BECE8E706}" destId="{91F2A22E-5376-4B4F-ADE6-38DD363953FA}" srcOrd="0" destOrd="0" presId="urn:microsoft.com/office/officeart/2018/2/layout/IconVerticalSolidList"/>
    <dgm:cxn modelId="{82FA6224-20B2-45E9-95D5-0DC9FDA89F7C}" srcId="{5588A8D7-83BC-4C23-9E9B-892352B5D6F3}" destId="{7865B13C-E88C-4C2B-BEA4-A44AE327CBCF}" srcOrd="1" destOrd="0" parTransId="{59951623-A0BB-48AF-9B6D-D4AD8F9646BF}" sibTransId="{5159EA50-6A24-4ADB-A9AE-17844557E000}"/>
    <dgm:cxn modelId="{72BB6F27-E60F-4AFF-BB97-7CC4589E5610}" type="presOf" srcId="{B9D6B557-EF86-4E82-BFE7-CEA1783A2DFC}" destId="{5FF7CDA2-1136-417C-A031-BAFF01C36458}" srcOrd="0" destOrd="0" presId="urn:microsoft.com/office/officeart/2018/2/layout/IconVerticalSolidList"/>
    <dgm:cxn modelId="{8553CC2B-3990-4BA9-9EF3-F931913BBD5B}" srcId="{2663C691-A2F3-4315-8D0F-A829F223843A}" destId="{3511B411-3EC6-4189-BF62-B91F4FED8077}" srcOrd="0" destOrd="0" parTransId="{7B7C7D57-0F61-4270-ACEA-9B1E5C2A1B45}" sibTransId="{B286D0AD-5B4B-494B-97E3-E8C018A3A97C}"/>
    <dgm:cxn modelId="{3F7B1A32-F7EB-4B18-A805-87258250E96D}" srcId="{5588A8D7-83BC-4C23-9E9B-892352B5D6F3}" destId="{6165A628-34D4-4C40-944C-9A69F7A58480}" srcOrd="2" destOrd="0" parTransId="{64CFBB74-75F4-4EC9-ABB5-97E8D4FBC9D6}" sibTransId="{7A6664E0-7245-4DE3-A6E8-41F19C07B0A7}"/>
    <dgm:cxn modelId="{99FD8E3A-40EF-4644-9DC3-1B4C1F819F97}" srcId="{2663C691-A2F3-4315-8D0F-A829F223843A}" destId="{E613E254-668C-4DD9-93A8-928CA409BD58}" srcOrd="2" destOrd="0" parTransId="{6C6FB476-079F-49F3-A112-88A5963FC285}" sibTransId="{2EACBE6A-410A-47C0-8E59-A680B4F02160}"/>
    <dgm:cxn modelId="{3577B83D-0C07-4FE4-8460-E0B8CAAA4F31}" type="presOf" srcId="{58F3E458-56A5-4BE3-AA9C-AE8762999806}" destId="{30296B2E-11D3-43F9-8910-4CAD9FFFA116}" srcOrd="0" destOrd="2" presId="urn:microsoft.com/office/officeart/2018/2/layout/IconVerticalSolidList"/>
    <dgm:cxn modelId="{AAB97C63-B508-4CA6-9386-CA76403CE999}" type="presOf" srcId="{AF1883D6-C58A-4403-A46A-DBE9A6B9BC85}" destId="{30296B2E-11D3-43F9-8910-4CAD9FFFA116}" srcOrd="0" destOrd="0" presId="urn:microsoft.com/office/officeart/2018/2/layout/IconVerticalSolidList"/>
    <dgm:cxn modelId="{73507A6A-6B5A-4564-B87B-28DB1FB1F171}" type="presOf" srcId="{2663C691-A2F3-4315-8D0F-A829F223843A}" destId="{F3E0C7F4-EE85-411F-A169-93045EFD634F}" srcOrd="0" destOrd="0" presId="urn:microsoft.com/office/officeart/2018/2/layout/IconVerticalSolidList"/>
    <dgm:cxn modelId="{47517679-0481-4646-9D60-94574523084B}" srcId="{C30B3B7E-4D23-4254-A28F-628FCA573B45}" destId="{6D242CFF-F9E0-4143-9677-B199EDF3FE51}" srcOrd="1" destOrd="0" parTransId="{E90DC392-B46F-4124-9CB4-21B05A5361E3}" sibTransId="{6E4506AF-AFE1-4EFD-908D-4E797D76BC04}"/>
    <dgm:cxn modelId="{7328A45A-31FA-4CB1-A794-0C74E7DF483E}" type="presOf" srcId="{6D242CFF-F9E0-4143-9677-B199EDF3FE51}" destId="{30296B2E-11D3-43F9-8910-4CAD9FFFA116}" srcOrd="0" destOrd="1" presId="urn:microsoft.com/office/officeart/2018/2/layout/IconVerticalSolidList"/>
    <dgm:cxn modelId="{11EF109F-7A98-4589-ACBC-DBDC4E2FB508}" srcId="{BBF00633-8876-4989-B41C-620BECE8E706}" destId="{5588A8D7-83BC-4C23-9E9B-892352B5D6F3}" srcOrd="1" destOrd="0" parTransId="{2B2E53A1-EF73-44EF-9D44-32C28E48A7B6}" sibTransId="{AB45AB16-B309-4A03-8EC7-027167CF02B1}"/>
    <dgm:cxn modelId="{5964E5A2-CBB2-41F8-BF8C-C2AF123CEEE2}" srcId="{C30B3B7E-4D23-4254-A28F-628FCA573B45}" destId="{AF1883D6-C58A-4403-A46A-DBE9A6B9BC85}" srcOrd="0" destOrd="0" parTransId="{D0635419-5646-4F0A-ACD5-A963D9BBA90E}" sibTransId="{44E4DC0F-7B28-4484-A44B-D79E5EFE2B9C}"/>
    <dgm:cxn modelId="{0A0725A6-E0D0-4141-8461-013B3A40E931}" srcId="{5588A8D7-83BC-4C23-9E9B-892352B5D6F3}" destId="{B9D6B557-EF86-4E82-BFE7-CEA1783A2DFC}" srcOrd="0" destOrd="0" parTransId="{B5F65791-2504-44BC-9E1F-24E5C90FCC48}" sibTransId="{921FC8C5-219C-46EA-9E28-8DEC0BBF55E2}"/>
    <dgm:cxn modelId="{C48579B4-753E-45CC-AFEC-25EF891675E0}" srcId="{2663C691-A2F3-4315-8D0F-A829F223843A}" destId="{6AE811AF-290C-4601-A42C-0A0DEBE67F2C}" srcOrd="1" destOrd="0" parTransId="{F99B2F6D-4C40-4705-B261-1A43DDCBCCE0}" sibTransId="{0D007B74-5AF9-450A-983E-613D3F9BC19D}"/>
    <dgm:cxn modelId="{C3C787B6-B373-4B17-BB26-05A6B021207E}" type="presOf" srcId="{6AE811AF-290C-4601-A42C-0A0DEBE67F2C}" destId="{EA0EC9CC-677E-4291-A238-E17F3CC151C6}" srcOrd="0" destOrd="1" presId="urn:microsoft.com/office/officeart/2018/2/layout/IconVerticalSolidList"/>
    <dgm:cxn modelId="{EEA51AC1-B1DC-4415-9600-C6A7BBD30CE1}" type="presOf" srcId="{E613E254-668C-4DD9-93A8-928CA409BD58}" destId="{EA0EC9CC-677E-4291-A238-E17F3CC151C6}" srcOrd="0" destOrd="2" presId="urn:microsoft.com/office/officeart/2018/2/layout/IconVerticalSolidList"/>
    <dgm:cxn modelId="{FAE4AEC3-4E9A-496D-AE1B-C3881CEBBD32}" type="presOf" srcId="{5588A8D7-83BC-4C23-9E9B-892352B5D6F3}" destId="{348D77D7-829A-48D1-A5F4-F583618AC174}" srcOrd="0" destOrd="0" presId="urn:microsoft.com/office/officeart/2018/2/layout/IconVerticalSolidList"/>
    <dgm:cxn modelId="{BA5F61C6-F147-45B7-8E88-4931E216CDBD}" type="presOf" srcId="{3511B411-3EC6-4189-BF62-B91F4FED8077}" destId="{EA0EC9CC-677E-4291-A238-E17F3CC151C6}" srcOrd="0" destOrd="0" presId="urn:microsoft.com/office/officeart/2018/2/layout/IconVerticalSolidList"/>
    <dgm:cxn modelId="{73EA7AD5-BF9D-4E3A-8B88-1E00985A0EC6}" type="presOf" srcId="{6165A628-34D4-4C40-944C-9A69F7A58480}" destId="{5FF7CDA2-1136-417C-A031-BAFF01C36458}" srcOrd="0" destOrd="2" presId="urn:microsoft.com/office/officeart/2018/2/layout/IconVerticalSolidList"/>
    <dgm:cxn modelId="{BF21D3D8-0B99-40DF-B5BC-7620D50870A5}" srcId="{C30B3B7E-4D23-4254-A28F-628FCA573B45}" destId="{58F3E458-56A5-4BE3-AA9C-AE8762999806}" srcOrd="2" destOrd="0" parTransId="{00597748-9815-4D30-9CA3-1FB5ED56CA4E}" sibTransId="{3532FDFF-0B2D-42F5-B1ED-794C683EDA8C}"/>
    <dgm:cxn modelId="{0FAAA0F2-ACF5-4D56-A3CE-9657B70AD41B}" type="presOf" srcId="{7865B13C-E88C-4C2B-BEA4-A44AE327CBCF}" destId="{5FF7CDA2-1136-417C-A031-BAFF01C36458}" srcOrd="0" destOrd="1" presId="urn:microsoft.com/office/officeart/2018/2/layout/IconVerticalSolidList"/>
    <dgm:cxn modelId="{8C1E362D-3FA4-42B7-AA2E-032198BED6BF}" type="presParOf" srcId="{91F2A22E-5376-4B4F-ADE6-38DD363953FA}" destId="{14C6D67A-81EC-43AC-B67F-0D21BC6F2AAB}" srcOrd="0" destOrd="0" presId="urn:microsoft.com/office/officeart/2018/2/layout/IconVerticalSolidList"/>
    <dgm:cxn modelId="{668F2FAC-5354-4B86-8E73-0B118AC02963}" type="presParOf" srcId="{14C6D67A-81EC-43AC-B67F-0D21BC6F2AAB}" destId="{A48A657F-E326-42D8-9E2B-978623FA435A}" srcOrd="0" destOrd="0" presId="urn:microsoft.com/office/officeart/2018/2/layout/IconVerticalSolidList"/>
    <dgm:cxn modelId="{DA81D742-2C60-47B8-939B-567C5473680F}" type="presParOf" srcId="{14C6D67A-81EC-43AC-B67F-0D21BC6F2AAB}" destId="{BC3B20F4-564B-4543-A882-46F9BCB2227B}" srcOrd="1" destOrd="0" presId="urn:microsoft.com/office/officeart/2018/2/layout/IconVerticalSolidList"/>
    <dgm:cxn modelId="{F73A043F-E9C2-4118-957E-927C52A20059}" type="presParOf" srcId="{14C6D67A-81EC-43AC-B67F-0D21BC6F2AAB}" destId="{A35A3AAC-BBF2-4598-B867-EF98F0A3DB76}" srcOrd="2" destOrd="0" presId="urn:microsoft.com/office/officeart/2018/2/layout/IconVerticalSolidList"/>
    <dgm:cxn modelId="{71C47D43-F43F-464B-BE20-DF9C9FAB7C88}" type="presParOf" srcId="{14C6D67A-81EC-43AC-B67F-0D21BC6F2AAB}" destId="{F3E0C7F4-EE85-411F-A169-93045EFD634F}" srcOrd="3" destOrd="0" presId="urn:microsoft.com/office/officeart/2018/2/layout/IconVerticalSolidList"/>
    <dgm:cxn modelId="{3F893CFA-1CB6-4FED-94B0-4DB94E275466}" type="presParOf" srcId="{14C6D67A-81EC-43AC-B67F-0D21BC6F2AAB}" destId="{EA0EC9CC-677E-4291-A238-E17F3CC151C6}" srcOrd="4" destOrd="0" presId="urn:microsoft.com/office/officeart/2018/2/layout/IconVerticalSolidList"/>
    <dgm:cxn modelId="{4E6C3813-DE55-469B-9932-2F0A2E767E52}" type="presParOf" srcId="{91F2A22E-5376-4B4F-ADE6-38DD363953FA}" destId="{FFF84588-D466-43A8-B499-602F0FC69360}" srcOrd="1" destOrd="0" presId="urn:microsoft.com/office/officeart/2018/2/layout/IconVerticalSolidList"/>
    <dgm:cxn modelId="{DF7C944F-8A85-4768-B88C-23E4EB02F4A5}" type="presParOf" srcId="{91F2A22E-5376-4B4F-ADE6-38DD363953FA}" destId="{6D598817-3347-4591-9258-B0BDB78C97F9}" srcOrd="2" destOrd="0" presId="urn:microsoft.com/office/officeart/2018/2/layout/IconVerticalSolidList"/>
    <dgm:cxn modelId="{6C8FD605-D3DA-43EC-A848-6E62D205D4D3}" type="presParOf" srcId="{6D598817-3347-4591-9258-B0BDB78C97F9}" destId="{9FC81393-E15D-4E08-A84F-A9D7A088D5C0}" srcOrd="0" destOrd="0" presId="urn:microsoft.com/office/officeart/2018/2/layout/IconVerticalSolidList"/>
    <dgm:cxn modelId="{9C1450CF-4917-4D1C-86CA-8B52B366C9FE}" type="presParOf" srcId="{6D598817-3347-4591-9258-B0BDB78C97F9}" destId="{E3F4B8AF-ABB3-45E9-B250-14B0D893E664}" srcOrd="1" destOrd="0" presId="urn:microsoft.com/office/officeart/2018/2/layout/IconVerticalSolidList"/>
    <dgm:cxn modelId="{79BEB98C-CB8C-4F20-823B-EC33074126DF}" type="presParOf" srcId="{6D598817-3347-4591-9258-B0BDB78C97F9}" destId="{2929DC58-E089-403B-9027-D90C82662C37}" srcOrd="2" destOrd="0" presId="urn:microsoft.com/office/officeart/2018/2/layout/IconVerticalSolidList"/>
    <dgm:cxn modelId="{4563BB3C-ACB7-43FC-8E8C-ED6F9DD1A7D7}" type="presParOf" srcId="{6D598817-3347-4591-9258-B0BDB78C97F9}" destId="{348D77D7-829A-48D1-A5F4-F583618AC174}" srcOrd="3" destOrd="0" presId="urn:microsoft.com/office/officeart/2018/2/layout/IconVerticalSolidList"/>
    <dgm:cxn modelId="{965A6672-88BB-466D-B477-7DB4C329E6E2}" type="presParOf" srcId="{6D598817-3347-4591-9258-B0BDB78C97F9}" destId="{5FF7CDA2-1136-417C-A031-BAFF01C36458}" srcOrd="4" destOrd="0" presId="urn:microsoft.com/office/officeart/2018/2/layout/IconVerticalSolidList"/>
    <dgm:cxn modelId="{40AA79D0-1A68-4870-89A4-D9045C5D8D96}" type="presParOf" srcId="{91F2A22E-5376-4B4F-ADE6-38DD363953FA}" destId="{97DAFC42-3F32-4170-A584-0072D7A24964}" srcOrd="3" destOrd="0" presId="urn:microsoft.com/office/officeart/2018/2/layout/IconVerticalSolidList"/>
    <dgm:cxn modelId="{E4F1EDCA-2A7A-4243-B103-0027AA9B9209}" type="presParOf" srcId="{91F2A22E-5376-4B4F-ADE6-38DD363953FA}" destId="{B92AF63A-7DE8-4F41-8B0B-AD3D79F41246}" srcOrd="4" destOrd="0" presId="urn:microsoft.com/office/officeart/2018/2/layout/IconVerticalSolidList"/>
    <dgm:cxn modelId="{362A5B61-9D82-490E-8065-09421E339AA2}" type="presParOf" srcId="{B92AF63A-7DE8-4F41-8B0B-AD3D79F41246}" destId="{D135AE94-D7F9-46C7-BECA-C4C2C4A2E7D6}" srcOrd="0" destOrd="0" presId="urn:microsoft.com/office/officeart/2018/2/layout/IconVerticalSolidList"/>
    <dgm:cxn modelId="{B3A411C6-E1C9-43DC-9731-04C6A7072B61}" type="presParOf" srcId="{B92AF63A-7DE8-4F41-8B0B-AD3D79F41246}" destId="{CF7BD4AF-7664-4078-9986-6BDBAF355D46}" srcOrd="1" destOrd="0" presId="urn:microsoft.com/office/officeart/2018/2/layout/IconVerticalSolidList"/>
    <dgm:cxn modelId="{99A8DE9B-204E-4E80-8EA0-386D4E916E89}" type="presParOf" srcId="{B92AF63A-7DE8-4F41-8B0B-AD3D79F41246}" destId="{400AEE1A-4273-4E14-9746-516FF4C55B28}" srcOrd="2" destOrd="0" presId="urn:microsoft.com/office/officeart/2018/2/layout/IconVerticalSolidList"/>
    <dgm:cxn modelId="{350BB9D8-011A-41C5-847D-3E18B54A447F}" type="presParOf" srcId="{B92AF63A-7DE8-4F41-8B0B-AD3D79F41246}" destId="{0A0787DE-68A6-4609-9426-A95855BE007C}" srcOrd="3" destOrd="0" presId="urn:microsoft.com/office/officeart/2018/2/layout/IconVerticalSolidList"/>
    <dgm:cxn modelId="{23C5CA16-595E-447B-BDD3-8BB0B5C1DC95}" type="presParOf" srcId="{B92AF63A-7DE8-4F41-8B0B-AD3D79F41246}" destId="{30296B2E-11D3-43F9-8910-4CAD9FFFA11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F91B3F-2197-422F-BBF2-B461D953F6A6}">
      <dsp:nvSpPr>
        <dsp:cNvPr id="0" name=""/>
        <dsp:cNvSpPr/>
      </dsp:nvSpPr>
      <dsp:spPr>
        <a:xfrm>
          <a:off x="0" y="634293"/>
          <a:ext cx="6158753" cy="11639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FC7022-5FA5-48B5-871D-4FDBE735BD32}">
      <dsp:nvSpPr>
        <dsp:cNvPr id="0" name=""/>
        <dsp:cNvSpPr/>
      </dsp:nvSpPr>
      <dsp:spPr>
        <a:xfrm>
          <a:off x="352109" y="896193"/>
          <a:ext cx="640199" cy="6401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1114B-A040-4762-A8FA-26B8D450DCEF}">
      <dsp:nvSpPr>
        <dsp:cNvPr id="0" name=""/>
        <dsp:cNvSpPr/>
      </dsp:nvSpPr>
      <dsp:spPr>
        <a:xfrm>
          <a:off x="1344418" y="634293"/>
          <a:ext cx="2771438" cy="1163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90" tIns="123190" rIns="123190" bIns="12319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Task</a:t>
          </a:r>
          <a:endParaRPr lang="en-US" sz="2500" kern="1200"/>
        </a:p>
      </dsp:txBody>
      <dsp:txXfrm>
        <a:off x="1344418" y="634293"/>
        <a:ext cx="2771438" cy="1163998"/>
      </dsp:txXfrm>
    </dsp:sp>
    <dsp:sp modelId="{1CE885D3-E717-4867-B323-07734C19B0E8}">
      <dsp:nvSpPr>
        <dsp:cNvPr id="0" name=""/>
        <dsp:cNvSpPr/>
      </dsp:nvSpPr>
      <dsp:spPr>
        <a:xfrm>
          <a:off x="4115857" y="634293"/>
          <a:ext cx="2041581" cy="1163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90" tIns="123190" rIns="123190" bIns="12319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Classify handwritten digits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Build a machine that take x input and produce digit identity 0,..9.</a:t>
          </a:r>
        </a:p>
      </dsp:txBody>
      <dsp:txXfrm>
        <a:off x="4115857" y="634293"/>
        <a:ext cx="2041581" cy="1163998"/>
      </dsp:txXfrm>
    </dsp:sp>
    <dsp:sp modelId="{EAE64ABD-C484-4B95-9E57-70BA8C80F173}">
      <dsp:nvSpPr>
        <dsp:cNvPr id="0" name=""/>
        <dsp:cNvSpPr/>
      </dsp:nvSpPr>
      <dsp:spPr>
        <a:xfrm>
          <a:off x="0" y="2089292"/>
          <a:ext cx="6158753" cy="11639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17EE9D-6E57-4700-9AE3-BAED1171C866}">
      <dsp:nvSpPr>
        <dsp:cNvPr id="0" name=""/>
        <dsp:cNvSpPr/>
      </dsp:nvSpPr>
      <dsp:spPr>
        <a:xfrm>
          <a:off x="352109" y="2351192"/>
          <a:ext cx="640199" cy="6401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77DC7-5D11-42F9-8485-B596A1E7FD49}">
      <dsp:nvSpPr>
        <dsp:cNvPr id="0" name=""/>
        <dsp:cNvSpPr/>
      </dsp:nvSpPr>
      <dsp:spPr>
        <a:xfrm>
          <a:off x="1344418" y="2089292"/>
          <a:ext cx="2771438" cy="1163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90" tIns="123190" rIns="123190" bIns="12319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Dataset</a:t>
          </a:r>
          <a:endParaRPr lang="en-US" sz="2500" kern="1200"/>
        </a:p>
      </dsp:txBody>
      <dsp:txXfrm>
        <a:off x="1344418" y="2089292"/>
        <a:ext cx="2771438" cy="1163998"/>
      </dsp:txXfrm>
    </dsp:sp>
    <dsp:sp modelId="{11F3DE82-5C76-482A-847E-191B5A899354}">
      <dsp:nvSpPr>
        <dsp:cNvPr id="0" name=""/>
        <dsp:cNvSpPr/>
      </dsp:nvSpPr>
      <dsp:spPr>
        <a:xfrm>
          <a:off x="4115857" y="2089292"/>
          <a:ext cx="2041581" cy="1163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90" tIns="123190" rIns="123190" bIns="12319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MNIST: </a:t>
          </a:r>
          <a:r>
            <a:rPr lang="en-US" sz="1100" kern="1200">
              <a:hlinkClick xmlns:r="http://schemas.openxmlformats.org/officeDocument/2006/relationships" r:id="rId5"/>
            </a:rPr>
            <a:t>http://yann.lecun.com/exdb/mnist/</a:t>
          </a:r>
          <a:r>
            <a:rPr lang="en-US" sz="1100" kern="1200"/>
            <a:t> </a:t>
          </a:r>
        </a:p>
      </dsp:txBody>
      <dsp:txXfrm>
        <a:off x="4115857" y="2089292"/>
        <a:ext cx="2041581" cy="11639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8A657F-E326-42D8-9E2B-978623FA435A}">
      <dsp:nvSpPr>
        <dsp:cNvPr id="0" name=""/>
        <dsp:cNvSpPr/>
      </dsp:nvSpPr>
      <dsp:spPr>
        <a:xfrm>
          <a:off x="0" y="3361"/>
          <a:ext cx="6883352" cy="15720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3B20F4-564B-4543-A882-46F9BCB2227B}">
      <dsp:nvSpPr>
        <dsp:cNvPr id="0" name=""/>
        <dsp:cNvSpPr/>
      </dsp:nvSpPr>
      <dsp:spPr>
        <a:xfrm>
          <a:off x="475546" y="357074"/>
          <a:ext cx="864630" cy="8646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0C7F4-EE85-411F-A169-93045EFD634F}">
      <dsp:nvSpPr>
        <dsp:cNvPr id="0" name=""/>
        <dsp:cNvSpPr/>
      </dsp:nvSpPr>
      <dsp:spPr>
        <a:xfrm>
          <a:off x="1815723" y="3361"/>
          <a:ext cx="3097508" cy="1572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76" tIns="166376" rIns="166376" bIns="16637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Supervised Learning</a:t>
          </a:r>
          <a:r>
            <a:rPr lang="en-US" sz="2500" kern="1200"/>
            <a:t>: Learning by labeled example</a:t>
          </a:r>
        </a:p>
      </dsp:txBody>
      <dsp:txXfrm>
        <a:off x="1815723" y="3361"/>
        <a:ext cx="3097508" cy="1572054"/>
      </dsp:txXfrm>
    </dsp:sp>
    <dsp:sp modelId="{EA0EC9CC-677E-4291-A238-E17F3CC151C6}">
      <dsp:nvSpPr>
        <dsp:cNvPr id="0" name=""/>
        <dsp:cNvSpPr/>
      </dsp:nvSpPr>
      <dsp:spPr>
        <a:xfrm>
          <a:off x="4913231" y="3361"/>
          <a:ext cx="1968345" cy="1572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76" tIns="166376" rIns="166376" bIns="16637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E.g. An email spam detector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 have (</a:t>
          </a:r>
          <a:r>
            <a:rPr lang="en-US" sz="1100" b="1" kern="1200"/>
            <a:t>input</a:t>
          </a:r>
          <a:r>
            <a:rPr lang="en-US" sz="1100" kern="1200"/>
            <a:t>, </a:t>
          </a:r>
          <a:r>
            <a:rPr lang="en-US" sz="1100" b="1" kern="1200"/>
            <a:t>correct output</a:t>
          </a:r>
          <a:r>
            <a:rPr lang="en-US" sz="1100" kern="1200"/>
            <a:t>), and we can predict (</a:t>
          </a:r>
          <a:r>
            <a:rPr lang="en-US" sz="1100" b="1" kern="1200"/>
            <a:t>new input</a:t>
          </a:r>
          <a:r>
            <a:rPr lang="en-US" sz="1100" kern="1200"/>
            <a:t>, </a:t>
          </a:r>
          <a:r>
            <a:rPr lang="en-US" sz="1100" b="1" kern="1200"/>
            <a:t>predicted output</a:t>
          </a:r>
          <a:r>
            <a:rPr lang="en-US" sz="1100" kern="1200"/>
            <a:t>)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Amazingly effective if you have lots of data</a:t>
          </a:r>
        </a:p>
      </dsp:txBody>
      <dsp:txXfrm>
        <a:off x="4913231" y="3361"/>
        <a:ext cx="1968345" cy="1572054"/>
      </dsp:txXfrm>
    </dsp:sp>
    <dsp:sp modelId="{9FC81393-E15D-4E08-A84F-A9D7A088D5C0}">
      <dsp:nvSpPr>
        <dsp:cNvPr id="0" name=""/>
        <dsp:cNvSpPr/>
      </dsp:nvSpPr>
      <dsp:spPr>
        <a:xfrm>
          <a:off x="0" y="1968430"/>
          <a:ext cx="6883352" cy="15720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F4B8AF-ABB3-45E9-B250-14B0D893E664}">
      <dsp:nvSpPr>
        <dsp:cNvPr id="0" name=""/>
        <dsp:cNvSpPr/>
      </dsp:nvSpPr>
      <dsp:spPr>
        <a:xfrm>
          <a:off x="475546" y="2322142"/>
          <a:ext cx="864630" cy="8646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D77D7-829A-48D1-A5F4-F583618AC174}">
      <dsp:nvSpPr>
        <dsp:cNvPr id="0" name=""/>
        <dsp:cNvSpPr/>
      </dsp:nvSpPr>
      <dsp:spPr>
        <a:xfrm>
          <a:off x="1815723" y="1968430"/>
          <a:ext cx="3097508" cy="1572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76" tIns="166376" rIns="166376" bIns="16637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Unsupervised Learning</a:t>
          </a:r>
          <a:r>
            <a:rPr lang="en-US" sz="2500" kern="1200"/>
            <a:t>: Discovering Patterns</a:t>
          </a:r>
        </a:p>
      </dsp:txBody>
      <dsp:txXfrm>
        <a:off x="1815723" y="1968430"/>
        <a:ext cx="3097508" cy="1572054"/>
      </dsp:txXfrm>
    </dsp:sp>
    <dsp:sp modelId="{5FF7CDA2-1136-417C-A031-BAFF01C36458}">
      <dsp:nvSpPr>
        <dsp:cNvPr id="0" name=""/>
        <dsp:cNvSpPr/>
      </dsp:nvSpPr>
      <dsp:spPr>
        <a:xfrm>
          <a:off x="4913231" y="1968430"/>
          <a:ext cx="1968345" cy="1572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76" tIns="166376" rIns="166376" bIns="16637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E.g. Data clustering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Instead of (</a:t>
          </a:r>
          <a:r>
            <a:rPr lang="en-US" sz="1100" b="1" kern="1200"/>
            <a:t>input</a:t>
          </a:r>
          <a:r>
            <a:rPr lang="en-US" sz="1100" kern="1200"/>
            <a:t>, </a:t>
          </a:r>
          <a:r>
            <a:rPr lang="en-US" sz="1100" b="1" kern="1200"/>
            <a:t>correct output</a:t>
          </a:r>
          <a:r>
            <a:rPr lang="en-US" sz="1100" kern="1200"/>
            <a:t>), we get (</a:t>
          </a:r>
          <a:r>
            <a:rPr lang="en-US" sz="1100" b="1" kern="1200"/>
            <a:t>input, ?</a:t>
          </a:r>
          <a:r>
            <a:rPr lang="en-US" sz="1100" kern="1200"/>
            <a:t>)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Difficult in practices but useful if we lack labeled data</a:t>
          </a:r>
        </a:p>
      </dsp:txBody>
      <dsp:txXfrm>
        <a:off x="4913231" y="1968430"/>
        <a:ext cx="1968345" cy="1572054"/>
      </dsp:txXfrm>
    </dsp:sp>
    <dsp:sp modelId="{D135AE94-D7F9-46C7-BECA-C4C2C4A2E7D6}">
      <dsp:nvSpPr>
        <dsp:cNvPr id="0" name=""/>
        <dsp:cNvSpPr/>
      </dsp:nvSpPr>
      <dsp:spPr>
        <a:xfrm>
          <a:off x="0" y="3933498"/>
          <a:ext cx="6883352" cy="15720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BD4AF-7664-4078-9986-6BDBAF355D46}">
      <dsp:nvSpPr>
        <dsp:cNvPr id="0" name=""/>
        <dsp:cNvSpPr/>
      </dsp:nvSpPr>
      <dsp:spPr>
        <a:xfrm>
          <a:off x="475546" y="4287210"/>
          <a:ext cx="864630" cy="8646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787DE-68A6-4609-9426-A95855BE007C}">
      <dsp:nvSpPr>
        <dsp:cNvPr id="0" name=""/>
        <dsp:cNvSpPr/>
      </dsp:nvSpPr>
      <dsp:spPr>
        <a:xfrm>
          <a:off x="1815723" y="3933498"/>
          <a:ext cx="3097508" cy="1572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76" tIns="166376" rIns="166376" bIns="16637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Reinforcement Learning</a:t>
          </a:r>
          <a:r>
            <a:rPr lang="en-US" sz="2500" kern="1200"/>
            <a:t>: Feedback &amp; Error</a:t>
          </a:r>
        </a:p>
      </dsp:txBody>
      <dsp:txXfrm>
        <a:off x="1815723" y="3933498"/>
        <a:ext cx="3097508" cy="1572054"/>
      </dsp:txXfrm>
    </dsp:sp>
    <dsp:sp modelId="{30296B2E-11D3-43F9-8910-4CAD9FFFA116}">
      <dsp:nvSpPr>
        <dsp:cNvPr id="0" name=""/>
        <dsp:cNvSpPr/>
      </dsp:nvSpPr>
      <dsp:spPr>
        <a:xfrm>
          <a:off x="4913231" y="3933498"/>
          <a:ext cx="1968345" cy="1572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76" tIns="166376" rIns="166376" bIns="16637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E.g. Learning to play chess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Instead of (</a:t>
          </a:r>
          <a:r>
            <a:rPr lang="en-US" sz="1100" b="1" kern="1200"/>
            <a:t>input</a:t>
          </a:r>
          <a:r>
            <a:rPr lang="en-US" sz="1100" kern="1200"/>
            <a:t>, </a:t>
          </a:r>
          <a:r>
            <a:rPr lang="en-US" sz="1100" b="1" kern="1200"/>
            <a:t>correct output</a:t>
          </a:r>
          <a:r>
            <a:rPr lang="en-US" sz="1100" kern="1200"/>
            <a:t>), we get (</a:t>
          </a:r>
          <a:r>
            <a:rPr lang="en-US" sz="1100" b="1" kern="1200"/>
            <a:t>input</a:t>
          </a:r>
          <a:r>
            <a:rPr lang="en-US" sz="1100" kern="1200"/>
            <a:t>, </a:t>
          </a:r>
          <a:r>
            <a:rPr lang="en-US" sz="1100" b="1" kern="1200"/>
            <a:t>only some output</a:t>
          </a:r>
          <a:r>
            <a:rPr lang="en-US" sz="1100" kern="1200"/>
            <a:t>, </a:t>
          </a:r>
          <a:r>
            <a:rPr lang="en-US" sz="1100" b="1" kern="1200"/>
            <a:t>grade of this output</a:t>
          </a:r>
          <a:r>
            <a:rPr lang="en-US" sz="1100" kern="1200"/>
            <a:t>)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Works well in some domains, becoming more important</a:t>
          </a:r>
        </a:p>
      </dsp:txBody>
      <dsp:txXfrm>
        <a:off x="4913231" y="3933498"/>
        <a:ext cx="1968345" cy="15720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FD507-1DDD-1242-9091-34F4E500A03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02120-4770-704F-9864-2D9EA49A4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66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34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6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22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82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33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42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06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3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64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2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93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jpe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9/22/2021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290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23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9.png" /><Relationship Id="rId5" Type="http://schemas.openxmlformats.org/officeDocument/2006/relationships/image" Target="../media/image28.png" /><Relationship Id="rId4" Type="http://schemas.openxmlformats.org/officeDocument/2006/relationships/image" Target="../media/image27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3.png" /><Relationship Id="rId5" Type="http://schemas.openxmlformats.org/officeDocument/2006/relationships/image" Target="../media/image32.png" /><Relationship Id="rId4" Type="http://schemas.openxmlformats.org/officeDocument/2006/relationships/image" Target="../media/image31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36.png" /><Relationship Id="rId4" Type="http://schemas.openxmlformats.org/officeDocument/2006/relationships/image" Target="../media/image35.png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4Wdy0Wc_xQ" TargetMode="External" /><Relationship Id="rId2" Type="http://schemas.openxmlformats.org/officeDocument/2006/relationships/hyperlink" Target="https://www.youtube.com/watch?v=_L39rN6gz7Y" TargetMode="Externa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35.png" /><Relationship Id="rId4" Type="http://schemas.openxmlformats.org/officeDocument/2006/relationships/hyperlink" Target="https://www.kaggle.com/learn/intro-to-machine-learning" TargetMode="Externa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 /><Relationship Id="rId3" Type="http://schemas.openxmlformats.org/officeDocument/2006/relationships/image" Target="../media/image5.png" /><Relationship Id="rId7" Type="http://schemas.openxmlformats.org/officeDocument/2006/relationships/diagramColors" Target="../diagrams/colors1.xml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6" Type="http://schemas.openxmlformats.org/officeDocument/2006/relationships/diagramQuickStyle" Target="../diagrams/quickStyle1.xml" /><Relationship Id="rId5" Type="http://schemas.openxmlformats.org/officeDocument/2006/relationships/diagramLayout" Target="../diagrams/layout1.xml" /><Relationship Id="rId4" Type="http://schemas.openxmlformats.org/officeDocument/2006/relationships/diagramData" Target="../diagrams/data1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 /><Relationship Id="rId7" Type="http://schemas.microsoft.com/office/2007/relationships/diagramDrawing" Target="../diagrams/drawing2.xml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2.xml" /><Relationship Id="rId5" Type="http://schemas.openxmlformats.org/officeDocument/2006/relationships/diagramQuickStyle" Target="../diagrams/quickStyle2.xml" /><Relationship Id="rId4" Type="http://schemas.openxmlformats.org/officeDocument/2006/relationships/diagramLayout" Target="../diagrams/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96AE4BD0-E2D6-4FE1-9295-59E338A45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7" y="-1"/>
            <a:ext cx="12195048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887BA-4C39-524B-AB54-5B1E6E2E8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76656"/>
            <a:ext cx="3277432" cy="3063240"/>
          </a:xfrm>
        </p:spPr>
        <p:txBody>
          <a:bodyPr>
            <a:normAutofit/>
          </a:bodyPr>
          <a:lstStyle/>
          <a:p>
            <a:r>
              <a:rPr lang="en-US" dirty="0"/>
              <a:t>The Machine Learning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0EA06-5E91-2E4E-8C30-579F0351B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840481"/>
            <a:ext cx="3277432" cy="2347272"/>
          </a:xfrm>
        </p:spPr>
        <p:txBody>
          <a:bodyPr>
            <a:normAutofit/>
          </a:bodyPr>
          <a:lstStyle/>
          <a:p>
            <a:r>
              <a:rPr lang="en-US" dirty="0" err="1"/>
              <a:t>Risman</a:t>
            </a:r>
            <a:r>
              <a:rPr lang="en-US" dirty="0"/>
              <a:t> Adnan</a:t>
            </a:r>
          </a:p>
          <a:p>
            <a:r>
              <a:rPr lang="en-US" dirty="0"/>
              <a:t>Telkom University</a:t>
            </a:r>
          </a:p>
          <a:p>
            <a:r>
              <a:rPr lang="en-US" dirty="0" err="1"/>
              <a:t>rismanadnan@telyu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1B715-BFD0-44AB-AE17-3E78D72AB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9" r="-1" b="-1"/>
          <a:stretch/>
        </p:blipFill>
        <p:spPr>
          <a:xfrm>
            <a:off x="3957208" y="10"/>
            <a:ext cx="8234792" cy="6857990"/>
          </a:xfrm>
          <a:custGeom>
            <a:avLst/>
            <a:gdLst/>
            <a:ahLst/>
            <a:cxnLst/>
            <a:rect l="l" t="t" r="r" b="b"/>
            <a:pathLst>
              <a:path w="8234792" h="6821666">
                <a:moveTo>
                  <a:pt x="2322410" y="0"/>
                </a:moveTo>
                <a:lnTo>
                  <a:pt x="8234792" y="0"/>
                </a:lnTo>
                <a:lnTo>
                  <a:pt x="8234792" y="4503719"/>
                </a:lnTo>
                <a:lnTo>
                  <a:pt x="8215888" y="4629599"/>
                </a:lnTo>
                <a:cubicBezTo>
                  <a:pt x="8049795" y="5454493"/>
                  <a:pt x="7647096" y="6191792"/>
                  <a:pt x="7082996" y="6765066"/>
                </a:cubicBezTo>
                <a:lnTo>
                  <a:pt x="7021717" y="6821666"/>
                </a:lnTo>
                <a:lnTo>
                  <a:pt x="0" y="6821666"/>
                </a:lnTo>
                <a:lnTo>
                  <a:pt x="0" y="3790727"/>
                </a:lnTo>
                <a:cubicBezTo>
                  <a:pt x="0" y="2186928"/>
                  <a:pt x="879517" y="791919"/>
                  <a:pt x="2175128" y="7665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2802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1376D-443F-8340-86D6-A8361833F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Computer Vision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CEA5A-7630-E242-A85F-E39251C1D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dirty="0"/>
              <a:t>Data: Images, Videos</a:t>
            </a:r>
          </a:p>
          <a:p>
            <a:r>
              <a:rPr lang="en-US" dirty="0"/>
              <a:t>Pattern: Spatial </a:t>
            </a:r>
          </a:p>
          <a:p>
            <a:r>
              <a:rPr lang="en-US" dirty="0"/>
              <a:t>Tasks: Many….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8CF01B-231E-EF4A-8497-39C0A6C0564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5602" y="2128671"/>
            <a:ext cx="6119198" cy="260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89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4A2AC-76A6-D247-8573-E5CAA5CB4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Natural Language Processing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F4ADE-325B-5C48-B366-C1BA29494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dirty="0"/>
              <a:t>Data: Images, Videos</a:t>
            </a:r>
          </a:p>
          <a:p>
            <a:r>
              <a:rPr lang="en-US" dirty="0"/>
              <a:t>Pattern: Spatial </a:t>
            </a:r>
          </a:p>
          <a:p>
            <a:r>
              <a:rPr lang="en-US" dirty="0"/>
              <a:t>Tasks: Many …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66C96-0933-0F48-B0FC-416D875B4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476" y="1878007"/>
            <a:ext cx="5825324" cy="310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39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7631A-E5B2-A94E-BC65-F490E86EB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Sequence to Sequence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194F1-7F0E-084C-8448-5E5A1B984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dirty="0"/>
              <a:t>Data: Images, Videos</a:t>
            </a:r>
          </a:p>
          <a:p>
            <a:r>
              <a:rPr lang="en-US" dirty="0"/>
              <a:t>Pattern: Spatial </a:t>
            </a:r>
          </a:p>
          <a:p>
            <a:r>
              <a:rPr lang="en-US" dirty="0"/>
              <a:t>Tasks: Many …</a:t>
            </a:r>
          </a:p>
          <a:p>
            <a:endParaRPr lang="en-US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B5C8AD-F179-844C-B7B9-BA2F00971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515" y="2223809"/>
            <a:ext cx="6227934" cy="224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27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52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54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56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Color Fill">
            <a:extLst>
              <a:ext uri="{FF2B5EF4-FFF2-40B4-BE49-F238E27FC236}">
                <a16:creationId xmlns:a16="http://schemas.microsoft.com/office/drawing/2014/main" id="{96AE4BD0-E2D6-4FE1-9295-59E338A45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7" y="-1"/>
            <a:ext cx="12195048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D10D2-9DBA-1641-8B41-C5546B4C0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3277432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PapersWithCode</a:t>
            </a:r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A378879-42E2-0141-853C-F5DFFFE74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43" b="2"/>
          <a:stretch/>
        </p:blipFill>
        <p:spPr>
          <a:xfrm>
            <a:off x="3957208" y="10"/>
            <a:ext cx="8234792" cy="6857990"/>
          </a:xfrm>
          <a:custGeom>
            <a:avLst/>
            <a:gdLst/>
            <a:ahLst/>
            <a:cxnLst/>
            <a:rect l="l" t="t" r="r" b="b"/>
            <a:pathLst>
              <a:path w="8234792" h="6821666">
                <a:moveTo>
                  <a:pt x="2322410" y="0"/>
                </a:moveTo>
                <a:lnTo>
                  <a:pt x="8234792" y="0"/>
                </a:lnTo>
                <a:lnTo>
                  <a:pt x="8234792" y="4503719"/>
                </a:lnTo>
                <a:lnTo>
                  <a:pt x="8215888" y="4629599"/>
                </a:lnTo>
                <a:cubicBezTo>
                  <a:pt x="8049795" y="5454493"/>
                  <a:pt x="7647096" y="6191792"/>
                  <a:pt x="7082996" y="6765066"/>
                </a:cubicBezTo>
                <a:lnTo>
                  <a:pt x="7021717" y="6821666"/>
                </a:lnTo>
                <a:lnTo>
                  <a:pt x="0" y="6821666"/>
                </a:lnTo>
                <a:lnTo>
                  <a:pt x="0" y="3790727"/>
                </a:lnTo>
                <a:cubicBezTo>
                  <a:pt x="0" y="2186928"/>
                  <a:pt x="879517" y="791919"/>
                  <a:pt x="2175128" y="7665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5783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12850C-EF14-4106-A11F-48C4BA40A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31143" y="0"/>
            <a:ext cx="9960857" cy="6836857"/>
            <a:chOff x="2189580" y="0"/>
            <a:chExt cx="9960857" cy="6836857"/>
          </a:xfrm>
        </p:grpSpPr>
        <p:sp>
          <p:nvSpPr>
            <p:cNvPr id="26" name="Graphic 9">
              <a:extLst>
                <a:ext uri="{FF2B5EF4-FFF2-40B4-BE49-F238E27FC236}">
                  <a16:creationId xmlns:a16="http://schemas.microsoft.com/office/drawing/2014/main" id="{1D73543B-AFB9-417A-B636-13EFA6B58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15718" y="1723281"/>
              <a:ext cx="5113576" cy="511357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F7F7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8">
              <a:extLst>
                <a:ext uri="{FF2B5EF4-FFF2-40B4-BE49-F238E27FC236}">
                  <a16:creationId xmlns:a16="http://schemas.microsoft.com/office/drawing/2014/main" id="{7706CBA2-68DA-4EEA-8553-1E2DEA3A7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007460">
              <a:off x="8912226" y="21507"/>
              <a:ext cx="958174" cy="1460307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59CEB65-181C-4A08-84C1-900DD539A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46265" y="1054209"/>
              <a:ext cx="296462" cy="29646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D739CE8-0044-4E29-A3E2-4A660BD2E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0326" y="0"/>
              <a:ext cx="1610111" cy="2327087"/>
            </a:xfrm>
            <a:custGeom>
              <a:avLst/>
              <a:gdLst>
                <a:gd name="connsiteX0" fmla="*/ 0 w 1610111"/>
                <a:gd name="connsiteY0" fmla="*/ 0 h 2327087"/>
                <a:gd name="connsiteX1" fmla="*/ 1610111 w 1610111"/>
                <a:gd name="connsiteY1" fmla="*/ 0 h 2327087"/>
                <a:gd name="connsiteX2" fmla="*/ 1610111 w 1610111"/>
                <a:gd name="connsiteY2" fmla="*/ 2324325 h 2327087"/>
                <a:gd name="connsiteX3" fmla="*/ 1606169 w 1610111"/>
                <a:gd name="connsiteY3" fmla="*/ 2327087 h 2327087"/>
                <a:gd name="connsiteX4" fmla="*/ 8368 w 1610111"/>
                <a:gd name="connsiteY4" fmla="*/ 116098 h 2327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111" h="2327087">
                  <a:moveTo>
                    <a:pt x="0" y="0"/>
                  </a:moveTo>
                  <a:lnTo>
                    <a:pt x="1610111" y="0"/>
                  </a:lnTo>
                  <a:lnTo>
                    <a:pt x="1610111" y="2324325"/>
                  </a:lnTo>
                  <a:lnTo>
                    <a:pt x="1606169" y="2327087"/>
                  </a:lnTo>
                  <a:cubicBezTo>
                    <a:pt x="1606169" y="2327087"/>
                    <a:pt x="185901" y="1357961"/>
                    <a:pt x="8368" y="116098"/>
                  </a:cubicBezTo>
                  <a:close/>
                </a:path>
              </a:pathLst>
            </a:custGeom>
            <a:blipFill dpi="0" rotWithShape="1">
              <a:blip r:embed="rId2">
                <a:alphaModFix amt="6000"/>
              </a:blip>
              <a:srcRect/>
              <a:tile tx="0" ty="0" sx="100000" sy="100000" flip="none" algn="tl"/>
            </a:blip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F589D34-480E-4EBD-B77D-955465FEB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9580" y="0"/>
              <a:ext cx="4776075" cy="1569643"/>
            </a:xfrm>
            <a:custGeom>
              <a:avLst/>
              <a:gdLst>
                <a:gd name="connsiteX0" fmla="*/ 0 w 4776075"/>
                <a:gd name="connsiteY0" fmla="*/ 0 h 1569643"/>
                <a:gd name="connsiteX1" fmla="*/ 4776075 w 4776075"/>
                <a:gd name="connsiteY1" fmla="*/ 0 h 1569643"/>
                <a:gd name="connsiteX2" fmla="*/ 4776075 w 4776075"/>
                <a:gd name="connsiteY2" fmla="*/ 1569643 h 1569643"/>
                <a:gd name="connsiteX3" fmla="*/ 2319291 w 4776075"/>
                <a:gd name="connsiteY3" fmla="*/ 1569643 h 1569643"/>
                <a:gd name="connsiteX4" fmla="*/ 48913 w 4776075"/>
                <a:gd name="connsiteY4" fmla="*/ 128022 h 156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6075" h="1569643">
                  <a:moveTo>
                    <a:pt x="0" y="0"/>
                  </a:moveTo>
                  <a:lnTo>
                    <a:pt x="4776075" y="0"/>
                  </a:lnTo>
                  <a:lnTo>
                    <a:pt x="4776075" y="1569643"/>
                  </a:lnTo>
                  <a:lnTo>
                    <a:pt x="2319291" y="1569643"/>
                  </a:lnTo>
                  <a:cubicBezTo>
                    <a:pt x="1298654" y="1569643"/>
                    <a:pt x="422966" y="975207"/>
                    <a:pt x="48913" y="128022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28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exture">
            <a:extLst>
              <a:ext uri="{FF2B5EF4-FFF2-40B4-BE49-F238E27FC236}">
                <a16:creationId xmlns:a16="http://schemas.microsoft.com/office/drawing/2014/main" id="{E81A6D98-2A79-43ED-9D02-D6826F621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A8211D-26CC-7C49-AC3D-5AD7B5B7A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6158753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Thinking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9355B-F513-6E47-B616-9F52947BF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6158753" cy="3887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Discriminative Supervised Learning: 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Problem: Estimate “unknown” function that maps data to labels 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This Problem is Translated to: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Classification – If Labels are Categorical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Regression – If Labels are </a:t>
            </a:r>
            <a:r>
              <a:rPr lang="en-US" dirty="0" err="1"/>
              <a:t>Continous</a:t>
            </a:r>
            <a:r>
              <a:rPr lang="en-US" dirty="0"/>
              <a:t> 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Approach: Make hypothesis set that potentially has an approximated solution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Technique: Use algorithm to find an approximated function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44C368B-386E-194F-B859-29B036D9B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108" y="2779498"/>
            <a:ext cx="4134139" cy="28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43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2BEA2-4F8B-0748-B785-DCD5B36F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Polynomial Curve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E18B1-EC64-4E4F-9C05-262DF301D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Simple Regression Problem</a:t>
            </a:r>
          </a:p>
          <a:p>
            <a:pPr>
              <a:buFont typeface="Wingdings" charset="2"/>
              <a:buChar char="§"/>
            </a:pPr>
            <a:r>
              <a:rPr lang="en-US" dirty="0"/>
              <a:t>Linear Model – Polynomial</a:t>
            </a:r>
          </a:p>
          <a:p>
            <a:pPr>
              <a:buFont typeface="Wingdings" charset="2"/>
              <a:buChar char="§"/>
            </a:pPr>
            <a:r>
              <a:rPr lang="en-US" dirty="0"/>
              <a:t>Goal: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Generalization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Learning Algorithms</a:t>
            </a:r>
          </a:p>
          <a:p>
            <a:pPr lvl="1">
              <a:buFont typeface="Wingdings" charset="2"/>
              <a:buChar char="§"/>
            </a:pPr>
            <a:endParaRPr lang="en-US" dirty="0"/>
          </a:p>
          <a:p>
            <a:pPr lvl="1">
              <a:buFont typeface="Wingdings" charset="2"/>
              <a:buChar char="§"/>
            </a:pPr>
            <a:r>
              <a:rPr lang="en-US" dirty="0"/>
              <a:t>Minimize Square Error Function </a:t>
            </a:r>
            <a:r>
              <a:rPr lang="en-US" i="1" dirty="0"/>
              <a:t>E </a:t>
            </a:r>
            <a:r>
              <a:rPr lang="en-US" dirty="0"/>
              <a:t>with GD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Or Minimize Root Mean Square (RMS)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5D502DD-23A1-5641-B5D7-627CFF340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6374"/>
            <a:ext cx="5238507" cy="388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89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867FA-FCC3-4243-BBCA-DA41311DD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43024"/>
            <a:ext cx="7685037" cy="1032633"/>
          </a:xfrm>
        </p:spPr>
        <p:txBody>
          <a:bodyPr/>
          <a:lstStyle/>
          <a:p>
            <a:r>
              <a:rPr lang="en-US" dirty="0"/>
              <a:t>Polynomial Curve Fitting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7E7E917-68AE-5F43-BEB3-7163D3AF6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98" y="1452383"/>
            <a:ext cx="11419324" cy="489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18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2C15B-36A0-3A47-B386-7CC0B225E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Polynomial Curve 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58A7-CF92-3846-ABFF-D10CC47767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286000"/>
                <a:ext cx="4640729" cy="3887585"/>
              </a:xfrm>
            </p:spPr>
            <p:txBody>
              <a:bodyPr>
                <a:normAutofit/>
              </a:bodyPr>
              <a:lstStyle/>
              <a:p>
                <a:pPr>
                  <a:buFont typeface="Wingdings" charset="2"/>
                  <a:buChar char="§"/>
                </a:pPr>
                <a:r>
                  <a:rPr lang="en-US" dirty="0"/>
                  <a:t>RMS for Equal Footing &amp; Same Scale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dirty="0"/>
                  <a:t>Min Training &amp; Test Error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3 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≤8</m:t>
                    </m:r>
                  </m:oMath>
                </a14:m>
                <a:r>
                  <a:rPr lang="en-US" dirty="0"/>
                  <a:t>)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dirty="0"/>
                  <a:t>Wild Oscillation for Test Data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𝑀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≥9</m:t>
                    </m:r>
                  </m:oMath>
                </a14:m>
                <a:endParaRPr lang="en-US" dirty="0"/>
              </a:p>
              <a:p>
                <a:pPr>
                  <a:buFont typeface="Wingdings" charset="2"/>
                  <a:buChar char="§"/>
                </a:pPr>
                <a:r>
                  <a:rPr lang="en-US" dirty="0"/>
                  <a:t>Error = Zero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𝑀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≥9</m:t>
                    </m:r>
                  </m:oMath>
                </a14:m>
                <a:r>
                  <a:rPr lang="en-US" dirty="0"/>
                  <a:t> (Over-fitting)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u="sng" dirty="0"/>
                  <a:t>Add More Dataset Get Less Over-fitting.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58A7-CF92-3846-ABFF-D10CC47767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286000"/>
                <a:ext cx="4640729" cy="3887585"/>
              </a:xfrm>
              <a:blipFill>
                <a:blip r:embed="rId3"/>
                <a:stretch>
                  <a:fillRect l="-1093" t="-1629" r="-2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13C4709-FB27-C244-904E-380460095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14" y="1751448"/>
            <a:ext cx="5321829" cy="19557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0B5B8B-39AC-5044-98A6-AF772FF67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891" y="3780755"/>
            <a:ext cx="2617913" cy="19557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F80FA2-71CA-054D-BF7D-265BB9FCB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711" y="3780755"/>
            <a:ext cx="2879024" cy="179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61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492E8-5881-A24C-B779-C7E734CA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/>
              <a:t>Polynomial Curve Fitting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8095E-B4C9-4A4E-9FFD-4BFE8AF3B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b="1" u="sng" dirty="0"/>
              <a:t>Regularization </a:t>
            </a:r>
            <a:r>
              <a:rPr lang="en-US" u="sng" dirty="0"/>
              <a:t>for Overfitting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Penalty Term to </a:t>
            </a:r>
            <a:r>
              <a:rPr lang="en-US" i="1" dirty="0"/>
              <a:t>E </a:t>
            </a:r>
            <a:r>
              <a:rPr lang="en-US" dirty="0"/>
              <a:t>to Regulate Value of Parameters</a:t>
            </a:r>
          </a:p>
          <a:p>
            <a:pPr>
              <a:buFont typeface="Wingdings" charset="2"/>
              <a:buChar char="§"/>
            </a:pPr>
            <a:r>
              <a:rPr lang="en-US" dirty="0"/>
              <a:t>Quadratic </a:t>
            </a:r>
            <a:r>
              <a:rPr lang="en-US" dirty="0" err="1"/>
              <a:t>Regularizer</a:t>
            </a:r>
            <a:r>
              <a:rPr lang="en-US" dirty="0"/>
              <a:t> = Ridge Regression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AB5AF2-9B96-7940-B380-C258691D8038}"/>
              </a:ext>
            </a:extLst>
          </p:cNvPr>
          <p:cNvGrpSpPr/>
          <p:nvPr/>
        </p:nvGrpSpPr>
        <p:grpSpPr>
          <a:xfrm>
            <a:off x="5552081" y="1794587"/>
            <a:ext cx="4659872" cy="1673985"/>
            <a:chOff x="838199" y="4298841"/>
            <a:chExt cx="6409267" cy="230242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DD232B-EC29-5D46-897F-10DEF2E14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4298841"/>
              <a:ext cx="6409267" cy="230242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6FFE16-3C3D-9649-8866-D19CEDCDA7ED}"/>
                </a:ext>
              </a:extLst>
            </p:cNvPr>
            <p:cNvSpPr txBox="1"/>
            <p:nvPr/>
          </p:nvSpPr>
          <p:spPr>
            <a:xfrm>
              <a:off x="1070829" y="5942568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>
                  <a:solidFill>
                    <a:srgbClr val="C00000"/>
                  </a:solidFill>
                </a:rPr>
                <a:t>M=9</a:t>
              </a:r>
              <a:endParaRPr sz="900">
                <a:solidFill>
                  <a:srgbClr val="C0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405B4D-E0EE-FE4D-AA3F-474A9E1AEA59}"/>
                </a:ext>
              </a:extLst>
            </p:cNvPr>
            <p:cNvSpPr txBox="1"/>
            <p:nvPr/>
          </p:nvSpPr>
          <p:spPr>
            <a:xfrm>
              <a:off x="4373593" y="5959501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>
                  <a:solidFill>
                    <a:srgbClr val="C00000"/>
                  </a:solidFill>
                </a:rPr>
                <a:t>M=9</a:t>
              </a:r>
              <a:endParaRPr sz="9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B676DCD-C4FE-EB47-8403-7176753A6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081" y="593601"/>
            <a:ext cx="4530812" cy="8992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67A6E3-C7C5-AA4F-B95B-4075E7B99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6" y="3704864"/>
            <a:ext cx="2687223" cy="19421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CB6378-3F2A-7644-9256-36E7F72E02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903" y="3770313"/>
            <a:ext cx="2478213" cy="167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50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E0F166C3-D45F-4A92-A291-15B874AD1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6CEC91-770B-42C4-A145-1B46A5314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39089" y="-3532"/>
            <a:ext cx="4449863" cy="6861532"/>
            <a:chOff x="7739089" y="-3532"/>
            <a:chExt cx="4449863" cy="686153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DD4806A-AF58-4453-B072-6A4A4F038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07984" y="4121414"/>
              <a:ext cx="514757" cy="51694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A9DFD6B-459F-49A7-AC49-D1DFA7339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4837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E8CB084-44E1-4B4B-91FF-4A20D55DF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627" y="340461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tx2">
                  <a:lumMod val="75000"/>
                  <a:lumOff val="25000"/>
                </a:schemeClr>
              </a:fgClr>
              <a:bgClr>
                <a:schemeClr val="accent1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6C295B8D-0725-41E2-9095-AF10CED97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39089" y="-3532"/>
              <a:ext cx="3875603" cy="3875603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  <a:alpha val="20000"/>
              </a:schemeClr>
            </a:solidFill>
            <a:ln w="2095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BB0B65EA-ACB0-4F3D-96BE-DC8EB96A7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5862" y="556562"/>
              <a:ext cx="2681635" cy="268163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8D1B1F2F-C82A-4502-A778-98238C1B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56735" y="12053"/>
              <a:ext cx="3857958" cy="3875603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F7F7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Texture">
            <a:extLst>
              <a:ext uri="{FF2B5EF4-FFF2-40B4-BE49-F238E27FC236}">
                <a16:creationId xmlns:a16="http://schemas.microsoft.com/office/drawing/2014/main" id="{1A4066CF-83FA-4BF2-8618-AD3CF2DCE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74D31-37AC-DD4A-B771-3C3EC2B4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6943725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Tools and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E5C35-06EF-E04F-81E7-3726D758E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6943725" cy="387560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1700" dirty="0"/>
              <a:t>We Will Use Scikit-Learn Framework &amp; Collab</a:t>
            </a:r>
          </a:p>
          <a:p>
            <a:pPr>
              <a:buFont typeface="Wingdings" charset="2"/>
              <a:buChar char="§"/>
            </a:pPr>
            <a:r>
              <a:rPr lang="en-US" sz="1700" dirty="0"/>
              <a:t>Simple and Efficient ML Tools (Complete?)</a:t>
            </a:r>
          </a:p>
          <a:p>
            <a:pPr>
              <a:buFont typeface="Wingdings" charset="2"/>
              <a:buChar char="§"/>
            </a:pPr>
            <a:r>
              <a:rPr lang="en-US" sz="1700" dirty="0"/>
              <a:t>Important Lib: Pandas, NumPy, and Matplotlib</a:t>
            </a:r>
          </a:p>
          <a:p>
            <a:pPr>
              <a:buFont typeface="Wingdings" charset="2"/>
              <a:buChar char="§"/>
            </a:pPr>
            <a:r>
              <a:rPr lang="en-US" sz="1700" b="1" dirty="0"/>
              <a:t>Data Preprocessing with Scikit-Learn</a:t>
            </a:r>
            <a:r>
              <a:rPr lang="en-US" sz="1700" dirty="0"/>
              <a:t>:</a:t>
            </a:r>
          </a:p>
          <a:p>
            <a:pPr lvl="1">
              <a:buFont typeface="Wingdings" charset="2"/>
              <a:buChar char="§"/>
            </a:pPr>
            <a:r>
              <a:rPr lang="en-US" sz="1700" dirty="0"/>
              <a:t>Standardization, or Mean Removal and Variance Scaling</a:t>
            </a:r>
          </a:p>
          <a:p>
            <a:pPr lvl="1">
              <a:buFont typeface="Wingdings" charset="2"/>
              <a:buChar char="§"/>
            </a:pPr>
            <a:r>
              <a:rPr lang="en-US" sz="1700" dirty="0"/>
              <a:t>Non-linear Transformation</a:t>
            </a:r>
          </a:p>
          <a:p>
            <a:pPr lvl="1">
              <a:buFont typeface="Wingdings" charset="2"/>
              <a:buChar char="§"/>
            </a:pPr>
            <a:r>
              <a:rPr lang="en-US" sz="1700" dirty="0"/>
              <a:t>Normalization</a:t>
            </a:r>
          </a:p>
          <a:p>
            <a:pPr lvl="1">
              <a:buFont typeface="Wingdings" charset="2"/>
              <a:buChar char="§"/>
            </a:pPr>
            <a:r>
              <a:rPr lang="en-US" sz="1700" dirty="0"/>
              <a:t>Binarization</a:t>
            </a:r>
          </a:p>
          <a:p>
            <a:pPr lvl="1">
              <a:buFont typeface="Wingdings" charset="2"/>
              <a:buChar char="§"/>
            </a:pPr>
            <a:r>
              <a:rPr lang="en-US" sz="1700" dirty="0"/>
              <a:t>Encoding Categorical Features</a:t>
            </a:r>
          </a:p>
          <a:p>
            <a:pPr lvl="1">
              <a:buFont typeface="Wingdings" charset="2"/>
              <a:buChar char="§"/>
            </a:pPr>
            <a:r>
              <a:rPr lang="en-US" sz="1700" dirty="0"/>
              <a:t>Imputation of Missing Values</a:t>
            </a:r>
          </a:p>
          <a:p>
            <a:pPr lvl="1">
              <a:buFont typeface="Wingdings" charset="2"/>
              <a:buChar char="§"/>
            </a:pPr>
            <a:r>
              <a:rPr lang="en-US" sz="1700" dirty="0"/>
              <a:t>Generating Polynomial Features</a:t>
            </a:r>
          </a:p>
          <a:p>
            <a:pPr lvl="1">
              <a:buFont typeface="Wingdings" charset="2"/>
              <a:buChar char="§"/>
            </a:pPr>
            <a:r>
              <a:rPr lang="en-US" sz="1700" dirty="0"/>
              <a:t>Custom Transformers</a:t>
            </a:r>
          </a:p>
          <a:p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62935-F9DD-604B-AC1E-929C8CCE9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47" y="2084515"/>
            <a:ext cx="2813956" cy="1002845"/>
          </a:xfrm>
          <a:prstGeom prst="rect">
            <a:avLst/>
          </a:prstGeom>
        </p:spPr>
      </p:pic>
      <p:pic>
        <p:nvPicPr>
          <p:cNvPr id="6" name="Picture 5" descr="A picture containing text, clipart, light&#10;&#10;Description automatically generated">
            <a:extLst>
              <a:ext uri="{FF2B5EF4-FFF2-40B4-BE49-F238E27FC236}">
                <a16:creationId xmlns:a16="http://schemas.microsoft.com/office/drawing/2014/main" id="{EA10B5E0-3821-FB45-B4DE-735D34300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627" y="5182977"/>
            <a:ext cx="2321468" cy="83185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48F18E2-7926-2748-9465-B1E28076D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923" y="758952"/>
            <a:ext cx="2681635" cy="108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37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2B3DC-EA71-6447-AB73-B9B0E63DA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85228-424F-8A41-900F-A161868B2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Machine Learning Problem</a:t>
            </a:r>
          </a:p>
          <a:p>
            <a:r>
              <a:rPr lang="en-US" dirty="0"/>
              <a:t>Type of Machine Learning</a:t>
            </a:r>
          </a:p>
          <a:p>
            <a:r>
              <a:rPr lang="en-US" dirty="0"/>
              <a:t>Simple Polynomial Curve Fitting</a:t>
            </a:r>
          </a:p>
          <a:p>
            <a:r>
              <a:rPr lang="en-US" dirty="0"/>
              <a:t>Tools and Frameworks</a:t>
            </a:r>
          </a:p>
          <a:p>
            <a:r>
              <a:rPr lang="en-US" dirty="0"/>
              <a:t>Homework #1 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273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EF64D-6D89-D640-83DC-23196908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Homework: House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C7AB4-7FDA-DB43-ACE7-896D170C4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8237349" cy="4080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Watching </a:t>
            </a:r>
            <a:r>
              <a:rPr lang="en-US" dirty="0" err="1"/>
              <a:t>Youtube</a:t>
            </a:r>
            <a:r>
              <a:rPr lang="en-US" dirty="0"/>
              <a:t>: </a:t>
            </a:r>
          </a:p>
          <a:p>
            <a:r>
              <a:rPr lang="en-US" dirty="0"/>
              <a:t>Decision Tree: </a:t>
            </a:r>
            <a:r>
              <a:rPr lang="en-US" dirty="0">
                <a:hlinkClick r:id="rId2"/>
              </a:rPr>
              <a:t>https://www.youtube.com/watch?v=_L39rN6gz7Y</a:t>
            </a:r>
            <a:endParaRPr lang="en-US" dirty="0"/>
          </a:p>
          <a:p>
            <a:r>
              <a:rPr lang="en-US" dirty="0"/>
              <a:t>Random Forests: </a:t>
            </a:r>
            <a:r>
              <a:rPr lang="en-US" dirty="0">
                <a:hlinkClick r:id="rId3"/>
              </a:rPr>
              <a:t>https://www.youtube.com/watch?v=J4Wdy0Wc_xQ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Hacking The Codes: </a:t>
            </a:r>
            <a:r>
              <a:rPr lang="en-US" dirty="0">
                <a:hlinkClick r:id="rId4"/>
              </a:rPr>
              <a:t>https://www.kaggle.com/learn/intro-to-machine-learning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Models 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Basic Data Exploration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Decision Tree Model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 Validation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Underfitting and Overfitting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Random Forest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17959-7B05-234D-8EE8-4E5F8D019F3F}"/>
              </a:ext>
            </a:extLst>
          </p:cNvPr>
          <p:cNvSpPr txBox="1"/>
          <p:nvPr/>
        </p:nvSpPr>
        <p:spPr>
          <a:xfrm>
            <a:off x="9082008" y="4812224"/>
            <a:ext cx="2262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Discussion Every Tuesday </a:t>
            </a:r>
            <a:r>
              <a:rPr lang="en-US" sz="2400" dirty="0" err="1"/>
              <a:t>Nite</a:t>
            </a:r>
            <a:r>
              <a:rPr lang="en-US" sz="2400" dirty="0"/>
              <a:t> 19.00PM</a:t>
            </a:r>
          </a:p>
        </p:txBody>
      </p:sp>
      <p:pic>
        <p:nvPicPr>
          <p:cNvPr id="6" name="Picture 5" descr="A picture containing text, clipart, light&#10;&#10;Description automatically generated">
            <a:extLst>
              <a:ext uri="{FF2B5EF4-FFF2-40B4-BE49-F238E27FC236}">
                <a16:creationId xmlns:a16="http://schemas.microsoft.com/office/drawing/2014/main" id="{890C42B2-AEFB-C14C-AE56-79C113F58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0634" y="1874089"/>
            <a:ext cx="2321468" cy="83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19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8E8DB-63FC-F34A-A334-628FD3090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Learning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7BAC6-F5E8-E74C-AF3A-94AC2BC73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charset="2"/>
              <a:buChar char="§"/>
            </a:pPr>
            <a:r>
              <a:rPr lang="en-US" dirty="0"/>
              <a:t>Automatic discovery of </a:t>
            </a:r>
            <a:r>
              <a:rPr lang="en-US" b="1" dirty="0"/>
              <a:t>regularities</a:t>
            </a:r>
            <a:r>
              <a:rPr lang="en-US" dirty="0"/>
              <a:t> in data through computer algorithms and the use of those regularities to take actions such as </a:t>
            </a:r>
            <a:r>
              <a:rPr lang="en-US" b="1" i="1" dirty="0"/>
              <a:t>classifying</a:t>
            </a:r>
            <a:r>
              <a:rPr lang="en-US" dirty="0"/>
              <a:t> the data into categories.</a:t>
            </a:r>
          </a:p>
          <a:p>
            <a:pPr algn="just">
              <a:buFont typeface="Wingdings" charset="2"/>
              <a:buChar char="§"/>
            </a:pPr>
            <a:endParaRPr lang="en-US" dirty="0"/>
          </a:p>
          <a:p>
            <a:pPr algn="just">
              <a:buFont typeface="Wingdings" charset="2"/>
              <a:buChar char="§"/>
            </a:pPr>
            <a:r>
              <a:rPr lang="en-US" b="1" dirty="0"/>
              <a:t>The Essence of Machine Learning</a:t>
            </a:r>
            <a:r>
              <a:rPr lang="en-US" dirty="0"/>
              <a:t>:</a:t>
            </a:r>
          </a:p>
          <a:p>
            <a:pPr lvl="1" algn="just">
              <a:buFont typeface="Wingdings" charset="2"/>
              <a:buChar char="§"/>
            </a:pPr>
            <a:r>
              <a:rPr lang="en-US" dirty="0"/>
              <a:t>A pattern exists</a:t>
            </a:r>
          </a:p>
          <a:p>
            <a:pPr lvl="1" algn="just">
              <a:buFont typeface="Wingdings" charset="2"/>
              <a:buChar char="§"/>
            </a:pPr>
            <a:r>
              <a:rPr lang="en-US" dirty="0"/>
              <a:t>We cannot pin it down mathematically (no analytical solution)</a:t>
            </a:r>
          </a:p>
          <a:p>
            <a:pPr lvl="1" algn="just">
              <a:buFont typeface="Wingdings" charset="2"/>
              <a:buChar char="§"/>
            </a:pPr>
            <a:r>
              <a:rPr lang="en-US" dirty="0"/>
              <a:t>We have data on it</a:t>
            </a:r>
            <a:endParaRPr lang="en-US" b="1" dirty="0"/>
          </a:p>
          <a:p>
            <a:pPr algn="just">
              <a:buFont typeface="Wingdings" charset="2"/>
              <a:buChar char="§"/>
            </a:pPr>
            <a:endParaRPr lang="en-US" b="1" dirty="0"/>
          </a:p>
          <a:p>
            <a:pPr algn="just">
              <a:buFont typeface="Wingdings" charset="2"/>
              <a:buChar char="§"/>
            </a:pPr>
            <a:r>
              <a:rPr lang="en-US" b="1" dirty="0"/>
              <a:t>Initial</a:t>
            </a:r>
            <a:r>
              <a:rPr lang="en-US" dirty="0"/>
              <a:t>: Problems that hard for human – but easy for computer.</a:t>
            </a:r>
          </a:p>
          <a:p>
            <a:pPr algn="just">
              <a:buFont typeface="Wingdings" charset="2"/>
              <a:buChar char="§"/>
            </a:pPr>
            <a:r>
              <a:rPr lang="en-US" b="1" dirty="0"/>
              <a:t>Current</a:t>
            </a:r>
            <a:r>
              <a:rPr lang="en-US" dirty="0"/>
              <a:t>: Problems that hard for computer– but easy for human.</a:t>
            </a:r>
          </a:p>
          <a:p>
            <a:pPr algn="just">
              <a:buFont typeface="Wingdings" charset="2"/>
              <a:buChar char="§"/>
            </a:pPr>
            <a:endParaRPr lang="en-US" dirty="0"/>
          </a:p>
          <a:p>
            <a:pPr algn="just">
              <a:buFont typeface="Wingdings" charset="2"/>
              <a:buChar char="§"/>
            </a:pPr>
            <a:endParaRPr lang="en-US" dirty="0"/>
          </a:p>
          <a:p>
            <a:pPr algn="just">
              <a:buFont typeface="Wingdings" charset="2"/>
              <a:buChar char="§"/>
            </a:pPr>
            <a:endParaRPr lang="en-US" dirty="0"/>
          </a:p>
          <a:p>
            <a:pPr algn="just">
              <a:buFont typeface="Wingdings" charset="2"/>
              <a:buChar char="§"/>
            </a:pPr>
            <a:endParaRPr lang="en-US" dirty="0"/>
          </a:p>
          <a:p>
            <a:pPr algn="just">
              <a:buFont typeface="Wingdings" charset="2"/>
              <a:buChar char="§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3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B6B0C-A69A-934B-8192-84516D37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Example: Netflix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FC902-9C7D-A847-8FAF-FE8BCBA18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1900" b="1" dirty="0"/>
              <a:t>Problem</a:t>
            </a:r>
          </a:p>
          <a:p>
            <a:pPr lvl="1">
              <a:buFont typeface="Wingdings" charset="2"/>
              <a:buChar char="§"/>
            </a:pPr>
            <a:r>
              <a:rPr lang="en-US" sz="1900" dirty="0"/>
              <a:t>Predict users rating </a:t>
            </a:r>
          </a:p>
          <a:p>
            <a:pPr lvl="1">
              <a:buFont typeface="Wingdings" charset="2"/>
              <a:buChar char="§"/>
            </a:pPr>
            <a:r>
              <a:rPr lang="en-US" sz="1900" dirty="0"/>
              <a:t>No information about users and movies</a:t>
            </a:r>
          </a:p>
          <a:p>
            <a:pPr lvl="1">
              <a:buFont typeface="Wingdings" charset="2"/>
              <a:buChar char="§"/>
            </a:pPr>
            <a:endParaRPr lang="en-US" sz="1900" dirty="0"/>
          </a:p>
          <a:p>
            <a:pPr>
              <a:buFont typeface="Wingdings" charset="2"/>
              <a:buChar char="§"/>
            </a:pPr>
            <a:r>
              <a:rPr lang="en-US" sz="1900" b="1" dirty="0"/>
              <a:t>Dataset</a:t>
            </a:r>
          </a:p>
          <a:p>
            <a:pPr lvl="1">
              <a:buFont typeface="Wingdings" charset="2"/>
              <a:buChar char="§"/>
            </a:pPr>
            <a:r>
              <a:rPr lang="en-US" sz="1900" dirty="0"/>
              <a:t>100,480,507 ratings, 480,189 users, 17,770 movies</a:t>
            </a:r>
          </a:p>
          <a:p>
            <a:pPr lvl="1">
              <a:buFont typeface="Wingdings" charset="2"/>
              <a:buChar char="§"/>
            </a:pPr>
            <a:r>
              <a:rPr lang="en-US" sz="1900" dirty="0"/>
              <a:t>Training Data: &lt;</a:t>
            </a:r>
            <a:r>
              <a:rPr lang="en-US" sz="1900" i="1" dirty="0"/>
              <a:t>user, movie, data of grade, grade</a:t>
            </a:r>
            <a:r>
              <a:rPr lang="en-US" sz="1900" dirty="0"/>
              <a:t>&gt;</a:t>
            </a:r>
          </a:p>
          <a:p>
            <a:pPr lvl="1">
              <a:buFont typeface="Wingdings" charset="2"/>
              <a:buChar char="§"/>
            </a:pPr>
            <a:r>
              <a:rPr lang="en-US" sz="1900" dirty="0"/>
              <a:t>Test Data 2,817,131: &lt;</a:t>
            </a:r>
            <a:r>
              <a:rPr lang="en-US" sz="1900" i="1" dirty="0"/>
              <a:t>user, movie, data of grade, ?</a:t>
            </a:r>
            <a:r>
              <a:rPr lang="en-US" sz="1900" dirty="0"/>
              <a:t>&gt; </a:t>
            </a:r>
          </a:p>
          <a:p>
            <a:endParaRPr lang="en-US" sz="1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069B1-F752-CA48-B210-7C823C5FF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521" y="1087426"/>
            <a:ext cx="5093260" cy="424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52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13A55-7681-8C47-959C-AAAEF8B21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Example: Netflix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B2FD1-EEC8-924C-9568-DA92131AD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Common Techniques:</a:t>
            </a:r>
          </a:p>
          <a:p>
            <a:pPr>
              <a:buFont typeface="Wingdings" charset="2"/>
              <a:buChar char="§"/>
            </a:pPr>
            <a:r>
              <a:rPr lang="en-US" dirty="0"/>
              <a:t>Collaborative Filtering</a:t>
            </a:r>
          </a:p>
          <a:p>
            <a:pPr>
              <a:buFont typeface="Wingdings" charset="2"/>
              <a:buChar char="§"/>
            </a:pPr>
            <a:r>
              <a:rPr lang="en-US" dirty="0"/>
              <a:t>Matrix Factorization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Random Initialization</a:t>
            </a:r>
          </a:p>
          <a:p>
            <a:pPr>
              <a:buFont typeface="Wingdings" charset="2"/>
              <a:buChar char="§"/>
            </a:pPr>
            <a:r>
              <a:rPr lang="en-US" dirty="0"/>
              <a:t>Iteration to Minimize Error</a:t>
            </a:r>
          </a:p>
          <a:p>
            <a:pPr>
              <a:buFont typeface="Wingdings" charset="2"/>
              <a:buChar char="§"/>
            </a:pPr>
            <a:r>
              <a:rPr lang="en-US" dirty="0"/>
              <a:t>Alternating Least Squares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9B180-4F42-B045-AB12-1E15FDEFC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272" y="1479264"/>
            <a:ext cx="5506917" cy="315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6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C12850C-EF14-4106-A11F-48C4BA40A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31143" y="0"/>
            <a:ext cx="9960857" cy="6836857"/>
            <a:chOff x="2189580" y="0"/>
            <a:chExt cx="9960857" cy="6836857"/>
          </a:xfrm>
        </p:grpSpPr>
        <p:sp>
          <p:nvSpPr>
            <p:cNvPr id="27" name="Graphic 9">
              <a:extLst>
                <a:ext uri="{FF2B5EF4-FFF2-40B4-BE49-F238E27FC236}">
                  <a16:creationId xmlns:a16="http://schemas.microsoft.com/office/drawing/2014/main" id="{1D73543B-AFB9-417A-B636-13EFA6B58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15718" y="1723281"/>
              <a:ext cx="5113576" cy="511357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F7F7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Graphic 18">
              <a:extLst>
                <a:ext uri="{FF2B5EF4-FFF2-40B4-BE49-F238E27FC236}">
                  <a16:creationId xmlns:a16="http://schemas.microsoft.com/office/drawing/2014/main" id="{7706CBA2-68DA-4EEA-8553-1E2DEA3A7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007460">
              <a:off x="8912226" y="21507"/>
              <a:ext cx="958174" cy="1460307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59CEB65-181C-4A08-84C1-900DD539A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46265" y="1054209"/>
              <a:ext cx="296462" cy="29646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D739CE8-0044-4E29-A3E2-4A660BD2E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0326" y="0"/>
              <a:ext cx="1610111" cy="2327087"/>
            </a:xfrm>
            <a:custGeom>
              <a:avLst/>
              <a:gdLst>
                <a:gd name="connsiteX0" fmla="*/ 0 w 1610111"/>
                <a:gd name="connsiteY0" fmla="*/ 0 h 2327087"/>
                <a:gd name="connsiteX1" fmla="*/ 1610111 w 1610111"/>
                <a:gd name="connsiteY1" fmla="*/ 0 h 2327087"/>
                <a:gd name="connsiteX2" fmla="*/ 1610111 w 1610111"/>
                <a:gd name="connsiteY2" fmla="*/ 2324325 h 2327087"/>
                <a:gd name="connsiteX3" fmla="*/ 1606169 w 1610111"/>
                <a:gd name="connsiteY3" fmla="*/ 2327087 h 2327087"/>
                <a:gd name="connsiteX4" fmla="*/ 8368 w 1610111"/>
                <a:gd name="connsiteY4" fmla="*/ 116098 h 2327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111" h="2327087">
                  <a:moveTo>
                    <a:pt x="0" y="0"/>
                  </a:moveTo>
                  <a:lnTo>
                    <a:pt x="1610111" y="0"/>
                  </a:lnTo>
                  <a:lnTo>
                    <a:pt x="1610111" y="2324325"/>
                  </a:lnTo>
                  <a:lnTo>
                    <a:pt x="1606169" y="2327087"/>
                  </a:lnTo>
                  <a:cubicBezTo>
                    <a:pt x="1606169" y="2327087"/>
                    <a:pt x="185901" y="1357961"/>
                    <a:pt x="8368" y="116098"/>
                  </a:cubicBezTo>
                  <a:close/>
                </a:path>
              </a:pathLst>
            </a:custGeom>
            <a:blipFill dpi="0" rotWithShape="1">
              <a:blip r:embed="rId2">
                <a:alphaModFix amt="6000"/>
              </a:blip>
              <a:srcRect/>
              <a:tile tx="0" ty="0" sx="100000" sy="100000" flip="none" algn="tl"/>
            </a:blip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F589D34-480E-4EBD-B77D-955465FEB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9580" y="0"/>
              <a:ext cx="4776075" cy="1569643"/>
            </a:xfrm>
            <a:custGeom>
              <a:avLst/>
              <a:gdLst>
                <a:gd name="connsiteX0" fmla="*/ 0 w 4776075"/>
                <a:gd name="connsiteY0" fmla="*/ 0 h 1569643"/>
                <a:gd name="connsiteX1" fmla="*/ 4776075 w 4776075"/>
                <a:gd name="connsiteY1" fmla="*/ 0 h 1569643"/>
                <a:gd name="connsiteX2" fmla="*/ 4776075 w 4776075"/>
                <a:gd name="connsiteY2" fmla="*/ 1569643 h 1569643"/>
                <a:gd name="connsiteX3" fmla="*/ 2319291 w 4776075"/>
                <a:gd name="connsiteY3" fmla="*/ 1569643 h 1569643"/>
                <a:gd name="connsiteX4" fmla="*/ 48913 w 4776075"/>
                <a:gd name="connsiteY4" fmla="*/ 128022 h 156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6075" h="1569643">
                  <a:moveTo>
                    <a:pt x="0" y="0"/>
                  </a:moveTo>
                  <a:lnTo>
                    <a:pt x="4776075" y="0"/>
                  </a:lnTo>
                  <a:lnTo>
                    <a:pt x="4776075" y="1569643"/>
                  </a:lnTo>
                  <a:lnTo>
                    <a:pt x="2319291" y="1569643"/>
                  </a:lnTo>
                  <a:cubicBezTo>
                    <a:pt x="1298654" y="1569643"/>
                    <a:pt x="422966" y="975207"/>
                    <a:pt x="48913" y="128022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28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3" name="Texture">
            <a:extLst>
              <a:ext uri="{FF2B5EF4-FFF2-40B4-BE49-F238E27FC236}">
                <a16:creationId xmlns:a16="http://schemas.microsoft.com/office/drawing/2014/main" id="{E81A6D98-2A79-43ED-9D02-D6826F621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0F27B-518B-3846-9BDF-A715CF71F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6158753" cy="1325563"/>
          </a:xfrm>
        </p:spPr>
        <p:txBody>
          <a:bodyPr anchor="b">
            <a:normAutofit/>
          </a:bodyPr>
          <a:lstStyle/>
          <a:p>
            <a:r>
              <a:rPr lang="en-US"/>
              <a:t>Example: MNIST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476FE3-7D09-F442-9839-E39CE8173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096" y="3104669"/>
            <a:ext cx="4450350" cy="1891397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32F1D3-2D30-46E9-B2FB-F2DA908D7D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6086173"/>
              </p:ext>
            </p:extLst>
          </p:nvPr>
        </p:nvGraphicFramePr>
        <p:xfrm>
          <a:off x="457200" y="2286000"/>
          <a:ext cx="6158753" cy="3887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7187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200F5-8EDC-E747-89AC-FE8C71B8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Component of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1E8D5-95B1-CA4B-B8D8-937240AB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Metaphor</a:t>
            </a:r>
            <a:r>
              <a:rPr lang="en-US" dirty="0"/>
              <a:t>: Credit Card Approval</a:t>
            </a:r>
          </a:p>
          <a:p>
            <a:endParaRPr lang="en-US" dirty="0"/>
          </a:p>
          <a:p>
            <a:r>
              <a:rPr lang="en-US" dirty="0"/>
              <a:t>Input: </a:t>
            </a:r>
            <a:r>
              <a:rPr lang="en-US" b="1" dirty="0"/>
              <a:t>x </a:t>
            </a:r>
            <a:r>
              <a:rPr lang="en-US" dirty="0"/>
              <a:t>(</a:t>
            </a:r>
            <a:r>
              <a:rPr lang="en-US" i="1"/>
              <a:t>customer application</a:t>
            </a:r>
            <a:r>
              <a:rPr lang="en-US" dirty="0"/>
              <a:t>) </a:t>
            </a:r>
          </a:p>
          <a:p>
            <a:r>
              <a:rPr lang="en-US" dirty="0"/>
              <a:t>Output: </a:t>
            </a:r>
            <a:r>
              <a:rPr lang="en-US" i="1" dirty="0"/>
              <a:t>y</a:t>
            </a:r>
            <a:r>
              <a:rPr lang="en-US" dirty="0"/>
              <a:t> (</a:t>
            </a:r>
            <a:r>
              <a:rPr lang="en-US" i="1"/>
              <a:t>good/bad customer</a:t>
            </a:r>
            <a:r>
              <a:rPr lang="en-US" dirty="0"/>
              <a:t>)</a:t>
            </a:r>
          </a:p>
          <a:p>
            <a:r>
              <a:rPr lang="en-US" dirty="0"/>
              <a:t>Unknown Target Function </a:t>
            </a:r>
            <a:r>
              <a:rPr lang="en-US" i="1" dirty="0"/>
              <a:t>f</a:t>
            </a:r>
          </a:p>
          <a:p>
            <a:r>
              <a:rPr lang="en-US" dirty="0"/>
              <a:t>Data (</a:t>
            </a:r>
            <a:r>
              <a:rPr lang="en-US" i="1"/>
              <a:t>historical record of credit customers</a:t>
            </a:r>
            <a:r>
              <a:rPr lang="en-US" dirty="0"/>
              <a:t>)</a:t>
            </a:r>
          </a:p>
          <a:p>
            <a:r>
              <a:rPr lang="en-US" dirty="0"/>
              <a:t>Hypothesis Set &amp; Final Hypothesis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/>
              <a:t>Learning Model = Hypothesis Set + Learning Algorithm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EFFFF07-9B0F-B147-A2AD-3BC64BA5E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600" y="1436915"/>
            <a:ext cx="4687660" cy="408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2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471A3572-4543-4883-A749-0458CD870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036AB30-180B-4ED5-A38B-17570541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Background Leaf">
            <a:extLst>
              <a:ext uri="{FF2B5EF4-FFF2-40B4-BE49-F238E27FC236}">
                <a16:creationId xmlns:a16="http://schemas.microsoft.com/office/drawing/2014/main" id="{E00BDB36-26F9-4870-887D-DBEBE42AD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04504" y="-5716"/>
            <a:ext cx="8284448" cy="6858000"/>
          </a:xfrm>
          <a:custGeom>
            <a:avLst/>
            <a:gdLst>
              <a:gd name="connsiteX0" fmla="*/ 0 w 8284448"/>
              <a:gd name="connsiteY0" fmla="*/ 0 h 6858000"/>
              <a:gd name="connsiteX1" fmla="*/ 5949669 w 8284448"/>
              <a:gd name="connsiteY1" fmla="*/ 0 h 6858000"/>
              <a:gd name="connsiteX2" fmla="*/ 6097735 w 8284448"/>
              <a:gd name="connsiteY2" fmla="*/ 77067 h 6858000"/>
              <a:gd name="connsiteX3" fmla="*/ 8284448 w 8284448"/>
              <a:gd name="connsiteY3" fmla="*/ 3810917 h 6858000"/>
              <a:gd name="connsiteX4" fmla="*/ 8284448 w 8284448"/>
              <a:gd name="connsiteY4" fmla="*/ 6858000 h 6858000"/>
              <a:gd name="connsiteX5" fmla="*/ 1225332 w 8284448"/>
              <a:gd name="connsiteY5" fmla="*/ 6858000 h 6858000"/>
              <a:gd name="connsiteX6" fmla="*/ 1163726 w 8284448"/>
              <a:gd name="connsiteY6" fmla="*/ 6801098 h 6858000"/>
              <a:gd name="connsiteX7" fmla="*/ 24800 w 8284448"/>
              <a:gd name="connsiteY7" fmla="*/ 4654257 h 6858000"/>
              <a:gd name="connsiteX8" fmla="*/ 0 w 8284448"/>
              <a:gd name="connsiteY8" fmla="*/ 44891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84448" h="6858000">
                <a:moveTo>
                  <a:pt x="0" y="0"/>
                </a:moveTo>
                <a:lnTo>
                  <a:pt x="5949669" y="0"/>
                </a:lnTo>
                <a:lnTo>
                  <a:pt x="6097735" y="77067"/>
                </a:lnTo>
                <a:cubicBezTo>
                  <a:pt x="7400247" y="796137"/>
                  <a:pt x="8284448" y="2198576"/>
                  <a:pt x="8284448" y="3810917"/>
                </a:cubicBezTo>
                <a:lnTo>
                  <a:pt x="8284448" y="6858000"/>
                </a:lnTo>
                <a:lnTo>
                  <a:pt x="1225332" y="6858000"/>
                </a:lnTo>
                <a:lnTo>
                  <a:pt x="1163726" y="6801098"/>
                </a:lnTo>
                <a:cubicBezTo>
                  <a:pt x="596622" y="6224771"/>
                  <a:pt x="191778" y="5483545"/>
                  <a:pt x="24800" y="4654257"/>
                </a:cubicBezTo>
                <a:lnTo>
                  <a:pt x="0" y="4489113"/>
                </a:lnTo>
                <a:close/>
              </a:path>
            </a:pathLst>
          </a:custGeom>
          <a:solidFill>
            <a:schemeClr val="bg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Texture">
            <a:extLst>
              <a:ext uri="{FF2B5EF4-FFF2-40B4-BE49-F238E27FC236}">
                <a16:creationId xmlns:a16="http://schemas.microsoft.com/office/drawing/2014/main" id="{DC83D935-436B-4F4D-A47B-4FD95E2C1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lIns="0" rIns="0"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9D80C-4956-EC4D-8FA7-76DB5EE80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3313075" cy="5589741"/>
          </a:xfrm>
        </p:spPr>
        <p:txBody>
          <a:bodyPr>
            <a:normAutofit/>
          </a:bodyPr>
          <a:lstStyle/>
          <a:p>
            <a:r>
              <a:rPr lang="en-US"/>
              <a:t>Machine Learning Paradigm</a:t>
            </a:r>
            <a:endParaRPr lang="en-US" dirty="0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1A9CDF00-8D68-48B0-B18A-D0134165E6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3789546"/>
              </p:ext>
            </p:extLst>
          </p:nvPr>
        </p:nvGraphicFramePr>
        <p:xfrm>
          <a:off x="4866688" y="668048"/>
          <a:ext cx="6883352" cy="5508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2594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olor Fill">
            <a:extLst>
              <a:ext uri="{FF2B5EF4-FFF2-40B4-BE49-F238E27FC236}">
                <a16:creationId xmlns:a16="http://schemas.microsoft.com/office/drawing/2014/main" id="{3FFB0B4B-B126-43E0-A25C-BA5634332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Graphic 9">
            <a:extLst>
              <a:ext uri="{FF2B5EF4-FFF2-40B4-BE49-F238E27FC236}">
                <a16:creationId xmlns:a16="http://schemas.microsoft.com/office/drawing/2014/main" id="{9F9FCAB0-3283-4956-AE76-28C4033BF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297" y="19664"/>
            <a:ext cx="6905281" cy="6818671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0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9AB94-9314-C948-AC8B-FBDDBFD79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503557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The Landscape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EB2C3-9304-DD4F-BE10-7F7D4A8DB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503557" cy="3804458"/>
          </a:xfrm>
        </p:spPr>
        <p:txBody>
          <a:bodyPr>
            <a:normAutofit/>
          </a:bodyPr>
          <a:lstStyle/>
          <a:p>
            <a:r>
              <a:rPr lang="en-US" dirty="0"/>
              <a:t>Theory is Required to Guide Engineering</a:t>
            </a:r>
          </a:p>
          <a:p>
            <a:r>
              <a:rPr lang="en-US" dirty="0"/>
              <a:t>Model = Hypothesis Set + Algorithm </a:t>
            </a:r>
          </a:p>
          <a:p>
            <a:r>
              <a:rPr lang="en-US" dirty="0"/>
              <a:t>Methods = How to make it works well </a:t>
            </a:r>
          </a:p>
          <a:p>
            <a:r>
              <a:rPr lang="en-US" dirty="0"/>
              <a:t>Paradigms = The way we see ML problems </a:t>
            </a:r>
          </a:p>
          <a:p>
            <a:endParaRPr lang="en-US" dirty="0"/>
          </a:p>
        </p:txBody>
      </p:sp>
      <p:pic>
        <p:nvPicPr>
          <p:cNvPr id="17" name="Picture 16" descr="ML01.png">
            <a:extLst>
              <a:ext uri="{FF2B5EF4-FFF2-40B4-BE49-F238E27FC236}">
                <a16:creationId xmlns:a16="http://schemas.microsoft.com/office/drawing/2014/main" id="{36326C4F-0E31-D249-B20C-813E48B4A0D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4476" y="401845"/>
            <a:ext cx="4046416" cy="289319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2952FDD-2240-7A41-AECF-5ED518E30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23" y="3429000"/>
            <a:ext cx="5029277" cy="255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48533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AnalogousFromRegularSeedLeftStep">
      <a:dk1>
        <a:srgbClr val="000000"/>
      </a:dk1>
      <a:lt1>
        <a:srgbClr val="FFFFFF"/>
      </a:lt1>
      <a:dk2>
        <a:srgbClr val="1B302B"/>
      </a:dk2>
      <a:lt2>
        <a:srgbClr val="F3F1F0"/>
      </a:lt2>
      <a:accent1>
        <a:srgbClr val="48ACC3"/>
      </a:accent1>
      <a:accent2>
        <a:srgbClr val="37B598"/>
      </a:accent2>
      <a:accent3>
        <a:srgbClr val="43B66C"/>
      </a:accent3>
      <a:accent4>
        <a:srgbClr val="3FB537"/>
      </a:accent4>
      <a:accent5>
        <a:srgbClr val="76AF40"/>
      </a:accent5>
      <a:accent6>
        <a:srgbClr val="9DA933"/>
      </a:accent6>
      <a:hlink>
        <a:srgbClr val="C05942"/>
      </a:hlink>
      <a:folHlink>
        <a:srgbClr val="7F7F7F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766</Words>
  <Application>Microsoft Office PowerPoint</Application>
  <PresentationFormat>Widescreen</PresentationFormat>
  <Paragraphs>144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TropicVTI</vt:lpstr>
      <vt:lpstr>The Machine Learning Problem</vt:lpstr>
      <vt:lpstr>Outline</vt:lpstr>
      <vt:lpstr>The Learning Problem</vt:lpstr>
      <vt:lpstr>Example: Netflix</vt:lpstr>
      <vt:lpstr>Example: Netflix</vt:lpstr>
      <vt:lpstr>Example: MNIST</vt:lpstr>
      <vt:lpstr>Component of Learning</vt:lpstr>
      <vt:lpstr>Machine Learning Paradigm</vt:lpstr>
      <vt:lpstr>The Landscape</vt:lpstr>
      <vt:lpstr>Computer Vision Problem</vt:lpstr>
      <vt:lpstr>Natural Language Processing Problem</vt:lpstr>
      <vt:lpstr>Sequence to Sequence Problem</vt:lpstr>
      <vt:lpstr>PapersWithCode</vt:lpstr>
      <vt:lpstr>Thinking Framework</vt:lpstr>
      <vt:lpstr>Polynomial Curve Fitting</vt:lpstr>
      <vt:lpstr>Polynomial Curve Fitting</vt:lpstr>
      <vt:lpstr>Polynomial Curve Fitting</vt:lpstr>
      <vt:lpstr>Polynomial Curve Fitting</vt:lpstr>
      <vt:lpstr>Tools and Frameworks</vt:lpstr>
      <vt:lpstr>Homework: House 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Machine Learning Problem</dc:title>
  <dc:creator>Risman Adnan</dc:creator>
  <cp:lastModifiedBy>Risman Adnan</cp:lastModifiedBy>
  <cp:revision>7</cp:revision>
  <dcterms:created xsi:type="dcterms:W3CDTF">2021-09-20T13:21:22Z</dcterms:created>
  <dcterms:modified xsi:type="dcterms:W3CDTF">2021-09-22T14:47:35Z</dcterms:modified>
</cp:coreProperties>
</file>